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Default Extension="emf" ContentType="image/x-emf"/>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76" r:id="rId1"/>
  </p:sldMasterIdLst>
  <p:notesMasterIdLst>
    <p:notesMasterId r:id="rId46"/>
  </p:notesMasterIdLst>
  <p:handoutMasterIdLst>
    <p:handoutMasterId r:id="rId47"/>
  </p:handoutMasterIdLst>
  <p:sldIdLst>
    <p:sldId id="424" r:id="rId2"/>
    <p:sldId id="426" r:id="rId3"/>
    <p:sldId id="427" r:id="rId4"/>
    <p:sldId id="428" r:id="rId5"/>
    <p:sldId id="429" r:id="rId6"/>
    <p:sldId id="430" r:id="rId7"/>
    <p:sldId id="431" r:id="rId8"/>
    <p:sldId id="432" r:id="rId9"/>
    <p:sldId id="417" r:id="rId10"/>
    <p:sldId id="414" r:id="rId11"/>
    <p:sldId id="415" r:id="rId12"/>
    <p:sldId id="416" r:id="rId13"/>
    <p:sldId id="434" r:id="rId14"/>
    <p:sldId id="257" r:id="rId15"/>
    <p:sldId id="267" r:id="rId16"/>
    <p:sldId id="269" r:id="rId17"/>
    <p:sldId id="353" r:id="rId18"/>
    <p:sldId id="354" r:id="rId19"/>
    <p:sldId id="343" r:id="rId20"/>
    <p:sldId id="328" r:id="rId21"/>
    <p:sldId id="419" r:id="rId22"/>
    <p:sldId id="266" r:id="rId23"/>
    <p:sldId id="272" r:id="rId24"/>
    <p:sldId id="276" r:id="rId25"/>
    <p:sldId id="277" r:id="rId26"/>
    <p:sldId id="408" r:id="rId27"/>
    <p:sldId id="279" r:id="rId28"/>
    <p:sldId id="281" r:id="rId29"/>
    <p:sldId id="283" r:id="rId30"/>
    <p:sldId id="282" r:id="rId31"/>
    <p:sldId id="359" r:id="rId32"/>
    <p:sldId id="410" r:id="rId33"/>
    <p:sldId id="287" r:id="rId34"/>
    <p:sldId id="340" r:id="rId35"/>
    <p:sldId id="420" r:id="rId36"/>
    <p:sldId id="347" r:id="rId37"/>
    <p:sldId id="360" r:id="rId38"/>
    <p:sldId id="307" r:id="rId39"/>
    <p:sldId id="310" r:id="rId40"/>
    <p:sldId id="311" r:id="rId41"/>
    <p:sldId id="381" r:id="rId42"/>
    <p:sldId id="362" r:id="rId43"/>
    <p:sldId id="412" r:id="rId44"/>
    <p:sldId id="344" r:id="rId45"/>
  </p:sldIdLst>
  <p:sldSz cx="9144000" cy="6858000" type="screen4x3"/>
  <p:notesSz cx="6858000" cy="9144000"/>
  <p:custDataLst>
    <p:tags r:id="rId48"/>
  </p:custDataLst>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000099"/>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20039" autoAdjust="0"/>
    <p:restoredTop sz="96441" autoAdjust="0"/>
  </p:normalViewPr>
  <p:slideViewPr>
    <p:cSldViewPr>
      <p:cViewPr>
        <p:scale>
          <a:sx n="100" d="100"/>
          <a:sy n="100" d="100"/>
        </p:scale>
        <p:origin x="-708" y="-312"/>
      </p:cViewPr>
      <p:guideLst>
        <p:guide orient="horz" pos="2160"/>
        <p:guide pos="2880"/>
      </p:guideLst>
    </p:cSldViewPr>
  </p:slideViewPr>
  <p:outlineViewPr>
    <p:cViewPr>
      <p:scale>
        <a:sx n="33" d="100"/>
        <a:sy n="33" d="100"/>
      </p:scale>
      <p:origin x="0" y="27984"/>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dirty="0">
                <a:latin typeface="Arial" charset="0"/>
                <a:cs typeface="Arial" charset="0"/>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charset="0"/>
                <a:cs typeface="Arial" charset="0"/>
              </a:defRPr>
            </a:lvl1pPr>
          </a:lstStyle>
          <a:p>
            <a:pPr>
              <a:defRPr/>
            </a:pPr>
            <a:fld id="{B4B390D3-DA05-41EE-AB3A-4E904AA9ACC4}" type="datetimeFigureOut">
              <a:rPr lang="en-US"/>
              <a:pPr>
                <a:defRPr/>
              </a:pPr>
              <a:t>3/26/2011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dirty="0">
                <a:latin typeface="Arial" charset="0"/>
                <a:cs typeface="Arial" charset="0"/>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atin typeface="Arial" charset="0"/>
                <a:cs typeface="Arial" charset="0"/>
              </a:defRPr>
            </a:lvl1pPr>
          </a:lstStyle>
          <a:p>
            <a:pPr>
              <a:defRPr/>
            </a:pPr>
            <a:fld id="{5764D194-612B-4962-A4B2-2D730A4C4EF5}" type="slidenum">
              <a:rPr lang="en-US"/>
              <a:pPr>
                <a:defRPr/>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dirty="0">
                <a:latin typeface="Arial" charset="0"/>
                <a:cs typeface="Arial"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cs typeface="Arial" charset="0"/>
              </a:defRPr>
            </a:lvl1pPr>
          </a:lstStyle>
          <a:p>
            <a:pPr>
              <a:defRPr/>
            </a:pPr>
            <a:fld id="{19ABD793-A80A-448F-B974-84D72B0AB128}" type="datetimeFigureOut">
              <a:rPr lang="en-US"/>
              <a:pPr>
                <a:defRPr/>
              </a:pPr>
              <a:t>3/26/2011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dirty="0">
                <a:latin typeface="Arial" charset="0"/>
                <a:cs typeface="Arial"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charset="0"/>
                <a:cs typeface="Arial" charset="0"/>
              </a:defRPr>
            </a:lvl1pPr>
          </a:lstStyle>
          <a:p>
            <a:pPr>
              <a:defRPr/>
            </a:pPr>
            <a:fld id="{531BC32D-2A91-4D22-9119-7E8834D7F4E7}"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614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479ECFE-6265-4EB8-B11E-08939EC9EF9B}" type="slidenum">
              <a:rPr lang="en-US" smtClean="0">
                <a:latin typeface="Arial" pitchFamily="34" charset="0"/>
                <a:cs typeface="Arial" pitchFamily="34" charset="0"/>
              </a:rPr>
              <a:pPr/>
              <a:t>14</a:t>
            </a:fld>
            <a:endParaRPr lang="en-US" smtClean="0">
              <a:latin typeface="Arial" pitchFamily="34" charset="0"/>
              <a:cs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noFill/>
          <a:ln>
            <a:solidFill>
              <a:srgbClr val="000000"/>
            </a:solidFill>
            <a:miter lim="800000"/>
            <a:headEnd/>
            <a:tailEnd/>
          </a:ln>
        </p:spPr>
      </p:sp>
      <p:sp>
        <p:nvSpPr>
          <p:cNvPr id="757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757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79D40CE-A20F-4D5B-9BF8-0C453B47C9D1}" type="slidenum">
              <a:rPr lang="en-US" smtClean="0">
                <a:latin typeface="Arial" pitchFamily="34" charset="0"/>
                <a:cs typeface="Arial" pitchFamily="34" charset="0"/>
              </a:rPr>
              <a:pPr/>
              <a:t>24</a:t>
            </a:fld>
            <a:endParaRPr lang="en-US" smtClean="0">
              <a:latin typeface="Arial" pitchFamily="34" charset="0"/>
              <a:cs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p:spPr>
      </p:sp>
      <p:sp>
        <p:nvSpPr>
          <p:cNvPr id="768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7680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0B05462-B0D4-4301-873C-4D107B03B480}" type="slidenum">
              <a:rPr lang="en-US" smtClean="0">
                <a:latin typeface="Arial" pitchFamily="34" charset="0"/>
                <a:cs typeface="Arial" pitchFamily="34" charset="0"/>
              </a:rPr>
              <a:pPr/>
              <a:t>25</a:t>
            </a:fld>
            <a:endParaRPr lang="en-US" smtClean="0">
              <a:latin typeface="Arial" pitchFamily="34" charset="0"/>
              <a:cs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Образ слайда 1"/>
          <p:cNvSpPr>
            <a:spLocks noGrp="1" noRot="1" noChangeAspect="1" noTextEdit="1"/>
          </p:cNvSpPr>
          <p:nvPr>
            <p:ph type="sldImg"/>
          </p:nvPr>
        </p:nvSpPr>
        <p:spPr bwMode="auto">
          <a:noFill/>
          <a:ln>
            <a:solidFill>
              <a:srgbClr val="000000"/>
            </a:solidFill>
            <a:miter lim="800000"/>
            <a:headEnd/>
            <a:tailEnd/>
          </a:ln>
        </p:spPr>
      </p:sp>
      <p:sp>
        <p:nvSpPr>
          <p:cNvPr id="77827"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ru-RU" smtClean="0"/>
          </a:p>
        </p:txBody>
      </p:sp>
      <p:sp>
        <p:nvSpPr>
          <p:cNvPr id="77828"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FED1189-519E-41C4-B7CB-30B8DB964DD0}" type="slidenum">
              <a:rPr lang="en-US" smtClean="0">
                <a:latin typeface="Arial" pitchFamily="34" charset="0"/>
                <a:cs typeface="Arial" pitchFamily="34" charset="0"/>
              </a:rPr>
              <a:pPr/>
              <a:t>26</a:t>
            </a:fld>
            <a:endParaRPr lang="en-US" smtClean="0">
              <a:latin typeface="Arial" pitchFamily="34" charset="0"/>
              <a:cs typeface="Arial"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p:spPr>
      </p:sp>
      <p:sp>
        <p:nvSpPr>
          <p:cNvPr id="788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788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A505919-9D56-4873-AAC7-A6DBD30B4176}" type="slidenum">
              <a:rPr lang="en-US" smtClean="0">
                <a:latin typeface="Arial" pitchFamily="34" charset="0"/>
                <a:cs typeface="Arial" pitchFamily="34" charset="0"/>
              </a:rPr>
              <a:pPr/>
              <a:t>27</a:t>
            </a:fld>
            <a:endParaRPr lang="en-US" smtClean="0">
              <a:latin typeface="Arial" pitchFamily="34" charset="0"/>
              <a:cs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p:spPr>
      </p:sp>
      <p:sp>
        <p:nvSpPr>
          <p:cNvPr id="7987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798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B142590-50ED-46C3-AF9C-334DFA148F14}" type="slidenum">
              <a:rPr lang="en-US" smtClean="0">
                <a:latin typeface="Arial" pitchFamily="34" charset="0"/>
                <a:cs typeface="Arial" pitchFamily="34" charset="0"/>
              </a:rPr>
              <a:pPr/>
              <a:t>28</a:t>
            </a:fld>
            <a:endParaRPr lang="en-US" smtClean="0">
              <a:latin typeface="Arial" pitchFamily="34" charset="0"/>
              <a:cs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p:spPr>
      </p:sp>
      <p:sp>
        <p:nvSpPr>
          <p:cNvPr id="808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809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B4C0E7E-71F8-4F55-8DCB-A1BC6D4A3D16}" type="slidenum">
              <a:rPr lang="en-US" smtClean="0">
                <a:latin typeface="Arial" pitchFamily="34" charset="0"/>
                <a:cs typeface="Arial" pitchFamily="34" charset="0"/>
              </a:rPr>
              <a:pPr/>
              <a:t>29</a:t>
            </a:fld>
            <a:endParaRPr lang="en-US" smtClean="0">
              <a:latin typeface="Arial" pitchFamily="34" charset="0"/>
              <a:cs typeface="Arial"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p:spPr>
      </p:sp>
      <p:sp>
        <p:nvSpPr>
          <p:cNvPr id="819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8192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BD744FD-2ABC-4D4E-974B-2D263580F354}" type="slidenum">
              <a:rPr lang="en-US" smtClean="0">
                <a:latin typeface="Arial" pitchFamily="34" charset="0"/>
                <a:cs typeface="Arial" pitchFamily="34" charset="0"/>
              </a:rPr>
              <a:pPr/>
              <a:t>30</a:t>
            </a:fld>
            <a:endParaRPr lang="en-US" smtClean="0">
              <a:latin typeface="Arial" pitchFamily="34" charset="0"/>
              <a:cs typeface="Arial"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noFill/>
          <a:ln>
            <a:solidFill>
              <a:srgbClr val="000000"/>
            </a:solidFill>
            <a:miter lim="800000"/>
            <a:headEnd/>
            <a:tailEnd/>
          </a:ln>
        </p:spPr>
      </p:sp>
      <p:sp>
        <p:nvSpPr>
          <p:cNvPr id="829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ru-RU" smtClean="0"/>
          </a:p>
        </p:txBody>
      </p:sp>
      <p:sp>
        <p:nvSpPr>
          <p:cNvPr id="8294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CC7CC3C-01B4-4ECB-9853-96917CEA1C93}" type="slidenum">
              <a:rPr lang="en-US" smtClean="0">
                <a:latin typeface="Arial" pitchFamily="34" charset="0"/>
                <a:cs typeface="Arial" pitchFamily="34" charset="0"/>
              </a:rPr>
              <a:pPr/>
              <a:t>31</a:t>
            </a:fld>
            <a:endParaRPr lang="en-US" smtClean="0">
              <a:latin typeface="Arial" pitchFamily="34" charset="0"/>
              <a:cs typeface="Arial"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p:spPr>
      </p:sp>
      <p:sp>
        <p:nvSpPr>
          <p:cNvPr id="839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8397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129CA5A-66CA-43E5-A8D4-8CFFD0FFE520}" type="slidenum">
              <a:rPr lang="en-US" smtClean="0">
                <a:latin typeface="Arial" pitchFamily="34" charset="0"/>
                <a:cs typeface="Arial" pitchFamily="34" charset="0"/>
              </a:rPr>
              <a:pPr/>
              <a:t>32</a:t>
            </a:fld>
            <a:endParaRPr lang="en-US" smtClean="0">
              <a:latin typeface="Arial" pitchFamily="34" charset="0"/>
              <a:cs typeface="Arial"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noFill/>
          <a:ln>
            <a:solidFill>
              <a:srgbClr val="000000"/>
            </a:solidFill>
            <a:miter lim="800000"/>
            <a:headEnd/>
            <a:tailEnd/>
          </a:ln>
        </p:spPr>
      </p:sp>
      <p:sp>
        <p:nvSpPr>
          <p:cNvPr id="849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8499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6B3FC6A-8D94-4F83-B739-FBAEA3631F73}" type="slidenum">
              <a:rPr lang="en-US" smtClean="0">
                <a:latin typeface="Arial" pitchFamily="34" charset="0"/>
                <a:cs typeface="Arial" pitchFamily="34" charset="0"/>
              </a:rPr>
              <a:pPr/>
              <a:t>33</a:t>
            </a:fld>
            <a:endParaRPr lang="en-US" smtClean="0">
              <a:latin typeface="Arial" pitchFamily="34" charset="0"/>
              <a:cs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p:spPr>
      </p:sp>
      <p:sp>
        <p:nvSpPr>
          <p:cNvPr id="645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645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B2E6C71-5084-4C65-B9B2-386024CBA391}" type="slidenum">
              <a:rPr lang="en-US" smtClean="0">
                <a:latin typeface="Arial" pitchFamily="34" charset="0"/>
                <a:cs typeface="Arial" pitchFamily="34" charset="0"/>
              </a:rPr>
              <a:pPr/>
              <a:t>15</a:t>
            </a:fld>
            <a:endParaRPr lang="en-US" smtClean="0">
              <a:latin typeface="Arial" pitchFamily="34" charset="0"/>
              <a:cs typeface="Arial"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p:spPr>
      </p:sp>
      <p:sp>
        <p:nvSpPr>
          <p:cNvPr id="870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870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D8B1A59-CF6E-4F8A-A2C2-41ED7E96D8F0}" type="slidenum">
              <a:rPr lang="en-US" smtClean="0">
                <a:latin typeface="Arial" pitchFamily="34" charset="0"/>
                <a:cs typeface="Arial" pitchFamily="34" charset="0"/>
              </a:rPr>
              <a:pPr/>
              <a:t>34</a:t>
            </a:fld>
            <a:endParaRPr lang="en-US" smtClean="0">
              <a:latin typeface="Arial" pitchFamily="34" charset="0"/>
              <a:cs typeface="Arial"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noFill/>
          <a:ln>
            <a:solidFill>
              <a:srgbClr val="000000"/>
            </a:solidFill>
            <a:miter lim="800000"/>
            <a:headEnd/>
            <a:tailEnd/>
          </a:ln>
        </p:spPr>
      </p:sp>
      <p:sp>
        <p:nvSpPr>
          <p:cNvPr id="8909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890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D25BC67-472D-421F-81D9-B33CC0D7BB68}" type="slidenum">
              <a:rPr lang="en-US" smtClean="0">
                <a:latin typeface="Arial" pitchFamily="34" charset="0"/>
                <a:cs typeface="Arial" pitchFamily="34" charset="0"/>
              </a:rPr>
              <a:pPr/>
              <a:t>36</a:t>
            </a:fld>
            <a:endParaRPr lang="en-US" smtClean="0">
              <a:latin typeface="Arial" pitchFamily="34" charset="0"/>
              <a:cs typeface="Arial"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Образ слайда 1"/>
          <p:cNvSpPr>
            <a:spLocks noGrp="1" noRot="1" noChangeAspect="1" noTextEdit="1"/>
          </p:cNvSpPr>
          <p:nvPr>
            <p:ph type="sldImg"/>
          </p:nvPr>
        </p:nvSpPr>
        <p:spPr bwMode="auto">
          <a:noFill/>
          <a:ln>
            <a:solidFill>
              <a:srgbClr val="000000"/>
            </a:solidFill>
            <a:miter lim="800000"/>
            <a:headEnd/>
            <a:tailEnd/>
          </a:ln>
        </p:spPr>
      </p:sp>
      <p:sp>
        <p:nvSpPr>
          <p:cNvPr id="90115"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ru-RU" smtClean="0"/>
          </a:p>
        </p:txBody>
      </p:sp>
      <p:sp>
        <p:nvSpPr>
          <p:cNvPr id="90116"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D8439F4-27F1-4725-9703-9AD88AC0AA1E}" type="slidenum">
              <a:rPr lang="en-US" smtClean="0">
                <a:latin typeface="Arial" pitchFamily="34" charset="0"/>
                <a:cs typeface="Arial" pitchFamily="34" charset="0"/>
              </a:rPr>
              <a:pPr/>
              <a:t>37</a:t>
            </a:fld>
            <a:endParaRPr lang="en-US" smtClean="0">
              <a:latin typeface="Arial" pitchFamily="34" charset="0"/>
              <a:cs typeface="Arial"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bwMode="auto">
          <a:noFill/>
          <a:ln>
            <a:solidFill>
              <a:srgbClr val="000000"/>
            </a:solidFill>
            <a:miter lim="800000"/>
            <a:headEnd/>
            <a:tailEnd/>
          </a:ln>
        </p:spPr>
      </p:sp>
      <p:sp>
        <p:nvSpPr>
          <p:cNvPr id="911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911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56B6116-B810-49F7-911C-BC9AFB027DA4}" type="slidenum">
              <a:rPr lang="en-US" smtClean="0">
                <a:latin typeface="Arial" pitchFamily="34" charset="0"/>
                <a:cs typeface="Arial" pitchFamily="34" charset="0"/>
              </a:rPr>
              <a:pPr/>
              <a:t>38</a:t>
            </a:fld>
            <a:endParaRPr lang="en-US" smtClean="0">
              <a:latin typeface="Arial" pitchFamily="34" charset="0"/>
              <a:cs typeface="Arial"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bwMode="auto">
          <a:noFill/>
          <a:ln>
            <a:solidFill>
              <a:srgbClr val="000000"/>
            </a:solidFill>
            <a:miter lim="800000"/>
            <a:headEnd/>
            <a:tailEnd/>
          </a:ln>
        </p:spPr>
      </p:sp>
      <p:sp>
        <p:nvSpPr>
          <p:cNvPr id="921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921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815B205-D001-44A6-B4FD-931D16348863}" type="slidenum">
              <a:rPr lang="en-US" smtClean="0">
                <a:latin typeface="Arial" pitchFamily="34" charset="0"/>
                <a:cs typeface="Arial" pitchFamily="34" charset="0"/>
              </a:rPr>
              <a:pPr/>
              <a:t>39</a:t>
            </a:fld>
            <a:endParaRPr lang="en-US" smtClean="0">
              <a:latin typeface="Arial" pitchFamily="34" charset="0"/>
              <a:cs typeface="Arial"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bwMode="auto">
          <a:noFill/>
          <a:ln>
            <a:solidFill>
              <a:srgbClr val="000000"/>
            </a:solidFill>
            <a:miter lim="800000"/>
            <a:headEnd/>
            <a:tailEnd/>
          </a:ln>
        </p:spPr>
      </p:sp>
      <p:sp>
        <p:nvSpPr>
          <p:cNvPr id="9318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9318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6D9FB74-229C-4057-B925-79E772F5CC27}" type="slidenum">
              <a:rPr lang="en-US" smtClean="0">
                <a:latin typeface="Arial" pitchFamily="34" charset="0"/>
                <a:cs typeface="Arial" pitchFamily="34" charset="0"/>
              </a:rPr>
              <a:pPr/>
              <a:t>40</a:t>
            </a:fld>
            <a:endParaRPr lang="en-US" smtClean="0">
              <a:latin typeface="Arial" pitchFamily="34" charset="0"/>
              <a:cs typeface="Arial"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Образ слайда 1"/>
          <p:cNvSpPr>
            <a:spLocks noGrp="1" noRot="1" noChangeAspect="1" noTextEdit="1"/>
          </p:cNvSpPr>
          <p:nvPr>
            <p:ph type="sldImg"/>
          </p:nvPr>
        </p:nvSpPr>
        <p:spPr bwMode="auto">
          <a:noFill/>
          <a:ln>
            <a:solidFill>
              <a:srgbClr val="000000"/>
            </a:solidFill>
            <a:miter lim="800000"/>
            <a:headEnd/>
            <a:tailEnd/>
          </a:ln>
        </p:spPr>
      </p:sp>
      <p:sp>
        <p:nvSpPr>
          <p:cNvPr id="99331"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ru-RU" smtClean="0"/>
          </a:p>
        </p:txBody>
      </p:sp>
      <p:sp>
        <p:nvSpPr>
          <p:cNvPr id="99332" name="Номер слайда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9BE68A0F-F724-44E2-BA1E-26749806A3D4}" type="slidenum">
              <a:rPr lang="en-US" sz="1200"/>
              <a:pPr algn="r"/>
              <a:t>41</a:t>
            </a:fld>
            <a:endParaRPr lang="en-US" sz="120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Образ слайда 1"/>
          <p:cNvSpPr>
            <a:spLocks noGrp="1" noRot="1" noChangeAspect="1" noTextEdit="1"/>
          </p:cNvSpPr>
          <p:nvPr>
            <p:ph type="sldImg"/>
          </p:nvPr>
        </p:nvSpPr>
        <p:spPr bwMode="auto">
          <a:noFill/>
          <a:ln>
            <a:solidFill>
              <a:srgbClr val="000000"/>
            </a:solidFill>
            <a:miter lim="800000"/>
            <a:headEnd/>
            <a:tailEnd/>
          </a:ln>
        </p:spPr>
      </p:sp>
      <p:sp>
        <p:nvSpPr>
          <p:cNvPr id="100355"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ru-RU" smtClean="0"/>
          </a:p>
        </p:txBody>
      </p:sp>
      <p:sp>
        <p:nvSpPr>
          <p:cNvPr id="100356"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B3F863D-FAC1-4E29-BD8F-2ADBC71E90B4}" type="slidenum">
              <a:rPr lang="en-US" smtClean="0">
                <a:latin typeface="Arial" pitchFamily="34" charset="0"/>
                <a:cs typeface="Arial" pitchFamily="34" charset="0"/>
              </a:rPr>
              <a:pPr/>
              <a:t>42</a:t>
            </a:fld>
            <a:endParaRPr lang="en-US" smtClean="0">
              <a:latin typeface="Arial" pitchFamily="34" charset="0"/>
              <a:cs typeface="Arial"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bwMode="auto">
          <a:noFill/>
          <a:ln>
            <a:solidFill>
              <a:srgbClr val="000000"/>
            </a:solidFill>
            <a:miter lim="800000"/>
            <a:headEnd/>
            <a:tailEnd/>
          </a:ln>
        </p:spPr>
      </p:sp>
      <p:sp>
        <p:nvSpPr>
          <p:cNvPr id="10547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1054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D95606E-C2DF-494B-9AF8-F46CC7E04159}" type="slidenum">
              <a:rPr lang="en-US" smtClean="0">
                <a:latin typeface="Arial" pitchFamily="34" charset="0"/>
                <a:cs typeface="Arial" pitchFamily="34" charset="0"/>
              </a:rPr>
              <a:pPr/>
              <a:t>44</a:t>
            </a:fld>
            <a:endParaRPr lang="en-US" smtClean="0">
              <a:latin typeface="Arial" pitchFamily="34" charset="0"/>
              <a:cs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p:spPr>
      </p:sp>
      <p:sp>
        <p:nvSpPr>
          <p:cNvPr id="655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655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05002C3-0D03-4C69-9232-6F64569FA08C}" type="slidenum">
              <a:rPr lang="en-US" smtClean="0">
                <a:latin typeface="Arial" pitchFamily="34" charset="0"/>
                <a:cs typeface="Arial" pitchFamily="34" charset="0"/>
              </a:rPr>
              <a:pPr/>
              <a:t>16</a:t>
            </a:fld>
            <a:endParaRPr lang="en-US" smtClean="0">
              <a:latin typeface="Arial" pitchFamily="34" charset="0"/>
              <a:cs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Образ слайда 1"/>
          <p:cNvSpPr>
            <a:spLocks noGrp="1" noRot="1" noChangeAspect="1" noTextEdit="1"/>
          </p:cNvSpPr>
          <p:nvPr>
            <p:ph type="sldImg"/>
          </p:nvPr>
        </p:nvSpPr>
        <p:spPr bwMode="auto">
          <a:noFill/>
          <a:ln>
            <a:solidFill>
              <a:srgbClr val="000000"/>
            </a:solidFill>
            <a:miter lim="800000"/>
            <a:headEnd/>
            <a:tailEnd/>
          </a:ln>
        </p:spPr>
      </p:sp>
      <p:sp>
        <p:nvSpPr>
          <p:cNvPr id="67587"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67588"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8694F69-0D80-4B51-917D-5AFB86BBD2EC}" type="slidenum">
              <a:rPr lang="en-US" smtClean="0">
                <a:latin typeface="Arial" pitchFamily="34" charset="0"/>
                <a:cs typeface="Arial" pitchFamily="34" charset="0"/>
              </a:rPr>
              <a:pPr/>
              <a:t>17</a:t>
            </a:fld>
            <a:endParaRPr lang="en-US" smtClean="0">
              <a:latin typeface="Arial" pitchFamily="34" charset="0"/>
              <a:cs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Образ слайда 1"/>
          <p:cNvSpPr>
            <a:spLocks noGrp="1" noRot="1" noChangeAspect="1" noTextEdit="1"/>
          </p:cNvSpPr>
          <p:nvPr>
            <p:ph type="sldImg"/>
          </p:nvPr>
        </p:nvSpPr>
        <p:spPr bwMode="auto">
          <a:noFill/>
          <a:ln>
            <a:solidFill>
              <a:srgbClr val="000000"/>
            </a:solidFill>
            <a:miter lim="800000"/>
            <a:headEnd/>
            <a:tailEnd/>
          </a:ln>
        </p:spPr>
      </p:sp>
      <p:sp>
        <p:nvSpPr>
          <p:cNvPr id="68611"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68612"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026D0EF-33C3-4139-BE1C-90415896C9F4}" type="slidenum">
              <a:rPr lang="en-US" smtClean="0">
                <a:latin typeface="Arial" pitchFamily="34" charset="0"/>
                <a:cs typeface="Arial" pitchFamily="34" charset="0"/>
              </a:rPr>
              <a:pPr/>
              <a:t>18</a:t>
            </a:fld>
            <a:endParaRPr lang="en-US" smtClean="0">
              <a:latin typeface="Arial" pitchFamily="34" charset="0"/>
              <a:cs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p:spPr>
      </p:sp>
      <p:sp>
        <p:nvSpPr>
          <p:cNvPr id="696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6963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2002BB1-BEFC-4644-8E0E-ADE5068F8AA3}" type="slidenum">
              <a:rPr lang="en-US" smtClean="0">
                <a:latin typeface="Arial" pitchFamily="34" charset="0"/>
                <a:cs typeface="Arial" pitchFamily="34" charset="0"/>
              </a:rPr>
              <a:pPr/>
              <a:t>19</a:t>
            </a:fld>
            <a:endParaRPr lang="en-US" smtClean="0">
              <a:latin typeface="Arial" pitchFamily="34" charset="0"/>
              <a:cs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p:spPr>
      </p:sp>
      <p:sp>
        <p:nvSpPr>
          <p:cNvPr id="706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706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129EF34-D9BA-4845-869D-F6625335A7CF}" type="slidenum">
              <a:rPr lang="en-US" smtClean="0">
                <a:latin typeface="Arial" pitchFamily="34" charset="0"/>
                <a:cs typeface="Arial" pitchFamily="34" charset="0"/>
              </a:rPr>
              <a:pPr/>
              <a:t>20</a:t>
            </a:fld>
            <a:endParaRPr lang="en-US" smtClean="0">
              <a:latin typeface="Arial" pitchFamily="34" charset="0"/>
              <a:cs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p:spPr>
      </p:sp>
      <p:sp>
        <p:nvSpPr>
          <p:cNvPr id="7168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716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DC8F1ED-C4FB-4775-ABCB-41CC4B7E9A92}" type="slidenum">
              <a:rPr lang="en-US" smtClean="0">
                <a:latin typeface="Arial" pitchFamily="34" charset="0"/>
                <a:cs typeface="Arial" pitchFamily="34" charset="0"/>
              </a:rPr>
              <a:pPr/>
              <a:t>22</a:t>
            </a:fld>
            <a:endParaRPr lang="en-US" smtClean="0">
              <a:latin typeface="Arial" pitchFamily="34" charset="0"/>
              <a:cs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p:spPr>
      </p:sp>
      <p:sp>
        <p:nvSpPr>
          <p:cNvPr id="727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7270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BD3D0D2-96FD-428C-960F-E59607D2B844}" type="slidenum">
              <a:rPr lang="en-US" smtClean="0">
                <a:latin typeface="Arial" pitchFamily="34" charset="0"/>
                <a:cs typeface="Arial" pitchFamily="34" charset="0"/>
              </a:rPr>
              <a:pPr/>
              <a:t>23</a:t>
            </a:fld>
            <a:endParaRPr lang="en-US" smtClean="0">
              <a:latin typeface="Arial" pitchFamily="34" charset="0"/>
              <a:cs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Straight Connector 3"/>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dirty="0">
              <a:latin typeface="Arial" charset="0"/>
              <a:cs typeface="Arial" charset="0"/>
            </a:endParaRPr>
          </a:p>
        </p:txBody>
      </p:sp>
      <p:sp>
        <p:nvSpPr>
          <p:cNvPr id="29" name="Title 28"/>
          <p:cNvSpPr>
            <a:spLocks noGrp="1"/>
          </p:cNvSpPr>
          <p:nvPr>
            <p:ph type="ctrTitle"/>
          </p:nvPr>
        </p:nvSpPr>
        <p:spPr>
          <a:xfrm>
            <a:off x="381000" y="4853411"/>
            <a:ext cx="8458200" cy="1222375"/>
          </a:xfrm>
        </p:spPr>
        <p:txBody>
          <a:bodyPr anchor="t"/>
          <a:lstStyle/>
          <a:p>
            <a:r>
              <a:rPr lang="en-US" smtClean="0"/>
              <a:t>Click to edit Master title style</a:t>
            </a:r>
            <a:endParaRPr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5" name="Date Placeholder 15"/>
          <p:cNvSpPr>
            <a:spLocks noGrp="1"/>
          </p:cNvSpPr>
          <p:nvPr>
            <p:ph type="dt" sz="half" idx="10"/>
          </p:nvPr>
        </p:nvSpPr>
        <p:spPr/>
        <p:txBody>
          <a:bodyPr/>
          <a:lstStyle>
            <a:lvl1pPr>
              <a:defRPr/>
            </a:lvl1pPr>
          </a:lstStyle>
          <a:p>
            <a:pPr>
              <a:defRPr/>
            </a:pPr>
            <a:fld id="{C9D8B6A1-377F-44C1-BF14-C95E13E3764F}" type="datetime1">
              <a:rPr lang="ka-GE"/>
              <a:pPr>
                <a:defRPr/>
              </a:pPr>
              <a:t>26.03.2011</a:t>
            </a:fld>
            <a:endParaRPr lang="en-US" dirty="0"/>
          </a:p>
        </p:txBody>
      </p:sp>
      <p:sp>
        <p:nvSpPr>
          <p:cNvPr id="6" name="Footer Placeholder 1"/>
          <p:cNvSpPr>
            <a:spLocks noGrp="1"/>
          </p:cNvSpPr>
          <p:nvPr>
            <p:ph type="ftr" sz="quarter" idx="11"/>
          </p:nvPr>
        </p:nvSpPr>
        <p:spPr/>
        <p:txBody>
          <a:bodyPr/>
          <a:lstStyle>
            <a:lvl1pPr>
              <a:defRPr dirty="0"/>
            </a:lvl1pPr>
          </a:lstStyle>
          <a:p>
            <a:pPr>
              <a:defRPr/>
            </a:pPr>
            <a:endParaRPr lang="en-US"/>
          </a:p>
        </p:txBody>
      </p:sp>
      <p:sp>
        <p:nvSpPr>
          <p:cNvPr id="7" name="Slide Number Placeholder 14"/>
          <p:cNvSpPr>
            <a:spLocks noGrp="1"/>
          </p:cNvSpPr>
          <p:nvPr>
            <p:ph type="sldNum" sz="quarter" idx="12"/>
          </p:nvPr>
        </p:nvSpPr>
        <p:spPr>
          <a:xfrm>
            <a:off x="8229600" y="6473825"/>
            <a:ext cx="758825" cy="247650"/>
          </a:xfrm>
        </p:spPr>
        <p:txBody>
          <a:bodyPr/>
          <a:lstStyle>
            <a:lvl1pPr>
              <a:defRPr/>
            </a:lvl1pPr>
          </a:lstStyle>
          <a:p>
            <a:pPr>
              <a:defRPr/>
            </a:pPr>
            <a:fld id="{56D6D71F-5A99-45FF-AC07-C9F6E5304D19}" type="slidenum">
              <a:rPr lang="en-US"/>
              <a:pPr>
                <a:defRPr/>
              </a:pPr>
              <a:t>‹#›</a:t>
            </a:fld>
            <a:endParaRPr lang="en-US" dirty="0"/>
          </a:p>
        </p:txBody>
      </p:sp>
    </p:spTree>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Straight Connector 3"/>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dirty="0">
              <a:latin typeface="Arial" charset="0"/>
              <a:cs typeface="Arial" charset="0"/>
            </a:endParaRPr>
          </a:p>
        </p:txBody>
      </p:sp>
      <p:sp>
        <p:nvSpPr>
          <p:cNvPr id="5"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dirty="0">
              <a:latin typeface="Arial" charset="0"/>
              <a:cs typeface="Arial" charset="0"/>
            </a:endParaRPr>
          </a:p>
        </p:txBody>
      </p:sp>
      <p:sp>
        <p:nvSpPr>
          <p:cNvPr id="6"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dirty="0">
              <a:latin typeface="Arial" charset="0"/>
              <a:cs typeface="Arial" charset="0"/>
            </a:endParaRPr>
          </a:p>
        </p:txBody>
      </p:sp>
      <p:sp>
        <p:nvSpPr>
          <p:cNvPr id="22" name="Title 21"/>
          <p:cNvSpPr>
            <a:spLocks noGrp="1"/>
          </p:cNvSpPr>
          <p:nvPr>
            <p:ph type="title"/>
          </p:nvPr>
        </p:nvSpPr>
        <p:spPr/>
        <p:txBody>
          <a:bodyPr/>
          <a:lstStyle/>
          <a:p>
            <a:r>
              <a:rPr lang="en-US" smtClean="0"/>
              <a:t>Click to edit Master title style</a:t>
            </a:r>
            <a:endParaRPr lang="en-US"/>
          </a:p>
        </p:txBody>
      </p:sp>
      <p:sp>
        <p:nvSpPr>
          <p:cNvPr id="27" name="Content Placeholder 26"/>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24"/>
          <p:cNvSpPr>
            <a:spLocks noGrp="1"/>
          </p:cNvSpPr>
          <p:nvPr>
            <p:ph type="dt" sz="half" idx="10"/>
          </p:nvPr>
        </p:nvSpPr>
        <p:spPr/>
        <p:txBody>
          <a:bodyPr/>
          <a:lstStyle>
            <a:lvl1pPr>
              <a:defRPr/>
            </a:lvl1pPr>
          </a:lstStyle>
          <a:p>
            <a:pPr>
              <a:defRPr/>
            </a:pPr>
            <a:fld id="{B28AA024-6C90-4F09-A920-8AF35BA7857B}" type="datetime1">
              <a:rPr lang="ka-GE"/>
              <a:pPr>
                <a:defRPr/>
              </a:pPr>
              <a:t>26.03.2011</a:t>
            </a:fld>
            <a:endParaRPr lang="en-US" dirty="0"/>
          </a:p>
        </p:txBody>
      </p:sp>
      <p:sp>
        <p:nvSpPr>
          <p:cNvPr id="8" name="Footer Placeholder 18"/>
          <p:cNvSpPr>
            <a:spLocks noGrp="1"/>
          </p:cNvSpPr>
          <p:nvPr>
            <p:ph type="ftr" sz="quarter" idx="11"/>
          </p:nvPr>
        </p:nvSpPr>
        <p:spPr>
          <a:xfrm>
            <a:off x="3581400" y="76200"/>
            <a:ext cx="2895600" cy="288925"/>
          </a:xfrm>
        </p:spPr>
        <p:txBody>
          <a:bodyPr/>
          <a:lstStyle>
            <a:lvl1pPr>
              <a:defRPr dirty="0"/>
            </a:lvl1pPr>
          </a:lstStyle>
          <a:p>
            <a:pPr>
              <a:defRPr/>
            </a:pPr>
            <a:endParaRPr lang="en-US"/>
          </a:p>
        </p:txBody>
      </p:sp>
      <p:sp>
        <p:nvSpPr>
          <p:cNvPr id="9" name="Slide Number Placeholder 15"/>
          <p:cNvSpPr>
            <a:spLocks noGrp="1"/>
          </p:cNvSpPr>
          <p:nvPr>
            <p:ph type="sldNum" sz="quarter" idx="12"/>
          </p:nvPr>
        </p:nvSpPr>
        <p:spPr>
          <a:xfrm>
            <a:off x="8229600" y="6473825"/>
            <a:ext cx="758825" cy="247650"/>
          </a:xfrm>
        </p:spPr>
        <p:txBody>
          <a:bodyPr/>
          <a:lstStyle>
            <a:lvl1pPr>
              <a:defRPr/>
            </a:lvl1pPr>
          </a:lstStyle>
          <a:p>
            <a:pPr>
              <a:defRPr/>
            </a:pPr>
            <a:fld id="{04BEB12B-1FF7-4061-B23D-A5B8A910E007}" type="slidenum">
              <a:rPr lang="en-US"/>
              <a:pPr>
                <a:defRPr/>
              </a:pPr>
              <a:t>‹#›</a:t>
            </a:fld>
            <a:endParaRPr lang="en-US" dirty="0"/>
          </a:p>
        </p:txBody>
      </p:sp>
    </p:spTree>
  </p:cSld>
  <p:clrMapOvr>
    <a:masterClrMapping/>
  </p:clrMapOvr>
  <p:transition advClick="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Straight Connector 3"/>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dirty="0">
              <a:latin typeface="Arial" charset="0"/>
              <a:cs typeface="Arial" charset="0"/>
            </a:endParaRPr>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lang="en-US" smtClean="0"/>
              <a:t>Click to edit Master title style</a:t>
            </a:r>
            <a:endParaRPr lang="en-US"/>
          </a:p>
        </p:txBody>
      </p:sp>
      <p:sp>
        <p:nvSpPr>
          <p:cNvPr id="5" name="Date Placeholder 18"/>
          <p:cNvSpPr>
            <a:spLocks noGrp="1"/>
          </p:cNvSpPr>
          <p:nvPr>
            <p:ph type="dt" sz="half" idx="10"/>
          </p:nvPr>
        </p:nvSpPr>
        <p:spPr/>
        <p:txBody>
          <a:bodyPr/>
          <a:lstStyle>
            <a:lvl1pPr>
              <a:defRPr/>
            </a:lvl1pPr>
          </a:lstStyle>
          <a:p>
            <a:pPr>
              <a:defRPr/>
            </a:pPr>
            <a:fld id="{72B50AF0-EB1E-402D-9DBC-1B30AC889C4A}" type="datetime1">
              <a:rPr lang="ka-GE"/>
              <a:pPr>
                <a:defRPr/>
              </a:pPr>
              <a:t>26.03.2011</a:t>
            </a:fld>
            <a:endParaRPr lang="en-US" dirty="0"/>
          </a:p>
        </p:txBody>
      </p:sp>
      <p:sp>
        <p:nvSpPr>
          <p:cNvPr id="7" name="Footer Placeholder 10"/>
          <p:cNvSpPr>
            <a:spLocks noGrp="1"/>
          </p:cNvSpPr>
          <p:nvPr>
            <p:ph type="ftr" sz="quarter" idx="11"/>
          </p:nvPr>
        </p:nvSpPr>
        <p:spPr/>
        <p:txBody>
          <a:bodyPr/>
          <a:lstStyle>
            <a:lvl1pPr>
              <a:defRPr dirty="0"/>
            </a:lvl1pPr>
          </a:lstStyle>
          <a:p>
            <a:pPr>
              <a:defRPr/>
            </a:pPr>
            <a:endParaRPr lang="en-US"/>
          </a:p>
        </p:txBody>
      </p:sp>
      <p:sp>
        <p:nvSpPr>
          <p:cNvPr id="9" name="Slide Number Placeholder 15"/>
          <p:cNvSpPr>
            <a:spLocks noGrp="1"/>
          </p:cNvSpPr>
          <p:nvPr>
            <p:ph type="sldNum" sz="quarter" idx="12"/>
          </p:nvPr>
        </p:nvSpPr>
        <p:spPr/>
        <p:txBody>
          <a:bodyPr/>
          <a:lstStyle>
            <a:lvl1pPr>
              <a:defRPr/>
            </a:lvl1pPr>
          </a:lstStyle>
          <a:p>
            <a:pPr>
              <a:defRPr/>
            </a:pPr>
            <a:fld id="{96F2CBB7-E9F7-4FF3-B07B-3FCEDE00032F}" type="slidenum">
              <a:rPr lang="en-US"/>
              <a:pPr>
                <a:defRPr/>
              </a:pPr>
              <a:t>‹#›</a:t>
            </a:fld>
            <a:endParaRPr lang="en-US" dirty="0"/>
          </a:p>
        </p:txBody>
      </p:sp>
    </p:spTree>
  </p:cSld>
  <p:clrMapOvr>
    <a:overrideClrMapping bg1="dk1" tx1="lt1" bg2="dk2" tx2="lt2" accent1="accent1" accent2="accent2" accent3="accent3" accent4="accent4" accent5="accent5" accent6="accent6" hlink="hlink" folHlink="folHlink"/>
  </p:clrMapOvr>
  <p:transition advClick="0"/>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dirty="0">
              <a:latin typeface="Arial" charset="0"/>
              <a:cs typeface="Arial" charset="0"/>
            </a:endParaRPr>
          </a:p>
        </p:txBody>
      </p:sp>
      <p:sp>
        <p:nvSpPr>
          <p:cNvPr id="29" name="Title 28"/>
          <p:cNvSpPr>
            <a:spLocks noGrp="1"/>
          </p:cNvSpPr>
          <p:nvPr>
            <p:ph type="title"/>
          </p:nvPr>
        </p:nvSpPr>
        <p:spPr>
          <a:xfrm>
            <a:off x="304800" y="5410200"/>
            <a:ext cx="8610600" cy="882650"/>
          </a:xfrm>
        </p:spPr>
        <p:txBody>
          <a:bodyPr/>
          <a:lstStyle>
            <a:lvl1pPr>
              <a:defRPr/>
            </a:lvl1pPr>
          </a:lstStyle>
          <a:p>
            <a:r>
              <a:rPr lang="en-US" smtClean="0"/>
              <a:t>Click to edit Master title style</a:t>
            </a:r>
            <a:endParaRPr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9"/>
          <p:cNvSpPr>
            <a:spLocks noGrp="1"/>
          </p:cNvSpPr>
          <p:nvPr>
            <p:ph type="dt" sz="half" idx="10"/>
          </p:nvPr>
        </p:nvSpPr>
        <p:spPr/>
        <p:txBody>
          <a:bodyPr/>
          <a:lstStyle>
            <a:lvl1pPr>
              <a:defRPr/>
            </a:lvl1pPr>
          </a:lstStyle>
          <a:p>
            <a:pPr>
              <a:defRPr/>
            </a:pPr>
            <a:fld id="{A6EA71E9-04F9-49F6-A2B1-8659B9C12C44}" type="datetime1">
              <a:rPr lang="ka-GE"/>
              <a:pPr>
                <a:defRPr/>
              </a:pPr>
              <a:t>26.03.2011</a:t>
            </a:fld>
            <a:endParaRPr lang="en-US" dirty="0"/>
          </a:p>
        </p:txBody>
      </p:sp>
      <p:sp>
        <p:nvSpPr>
          <p:cNvPr id="9" name="Footer Placeholder 5"/>
          <p:cNvSpPr>
            <a:spLocks noGrp="1"/>
          </p:cNvSpPr>
          <p:nvPr>
            <p:ph type="ftr" sz="quarter" idx="11"/>
          </p:nvPr>
        </p:nvSpPr>
        <p:spPr/>
        <p:txBody>
          <a:bodyPr/>
          <a:lstStyle>
            <a:lvl1pPr>
              <a:defRPr dirty="0"/>
            </a:lvl1pPr>
          </a:lstStyle>
          <a:p>
            <a:pPr>
              <a:defRPr/>
            </a:pPr>
            <a:endParaRPr lang="en-US"/>
          </a:p>
        </p:txBody>
      </p:sp>
      <p:sp>
        <p:nvSpPr>
          <p:cNvPr id="10" name="Slide Number Placeholder 6"/>
          <p:cNvSpPr>
            <a:spLocks noGrp="1"/>
          </p:cNvSpPr>
          <p:nvPr>
            <p:ph type="sldNum" sz="quarter" idx="12"/>
          </p:nvPr>
        </p:nvSpPr>
        <p:spPr>
          <a:xfrm>
            <a:off x="8229600" y="6477000"/>
            <a:ext cx="762000" cy="247650"/>
          </a:xfrm>
        </p:spPr>
        <p:txBody>
          <a:bodyPr/>
          <a:lstStyle>
            <a:lvl1pPr>
              <a:defRPr/>
            </a:lvl1pPr>
          </a:lstStyle>
          <a:p>
            <a:pPr>
              <a:defRPr/>
            </a:pPr>
            <a:fld id="{5445A091-BF70-4DE9-8717-20C2A17849E8}" type="slidenum">
              <a:rPr lang="en-US"/>
              <a:pPr>
                <a:defRPr/>
              </a:pPr>
              <a:t>‹#›</a:t>
            </a:fld>
            <a:endParaRPr lang="en-US" dirty="0"/>
          </a:p>
        </p:txBody>
      </p:sp>
    </p:spTree>
  </p:cSld>
  <p:clrMapOvr>
    <a:masterClrMapping/>
  </p:clrMapOvr>
  <p:transition advClick="0"/>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07B0D40E-362D-4E5C-93FA-55E0F4B4BAEA}" type="datetime1">
              <a:rPr lang="ka-GE"/>
              <a:pPr>
                <a:defRPr/>
              </a:pPr>
              <a:t>26.03.2011</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72EB59D4-62F5-4F53-AD0D-C1DF0B1EB923}" type="slidenum">
              <a:rPr lang="en-US"/>
              <a:pPr>
                <a:defRPr/>
              </a:pPr>
              <a:t>‹#›</a:t>
            </a:fld>
            <a:endParaRPr lang="en-US" dirty="0"/>
          </a:p>
        </p:txBody>
      </p:sp>
    </p:spTree>
  </p:cSld>
  <p:clrMapOvr>
    <a:masterClrMapping/>
  </p:clrMapOvr>
  <p:transition advClick="0"/>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dirty="0">
              <a:latin typeface="Arial" charset="0"/>
              <a:cs typeface="Arial" charset="0"/>
            </a:endParaRPr>
          </a:p>
        </p:txBody>
      </p:sp>
      <p:sp>
        <p:nvSpPr>
          <p:cNvPr id="12" name="Title 11"/>
          <p:cNvSpPr>
            <a:spLocks noGrp="1"/>
          </p:cNvSpPr>
          <p:nvPr>
            <p:ph type="title"/>
          </p:nvPr>
        </p:nvSpPr>
        <p:spPr>
          <a:xfrm>
            <a:off x="457200" y="5486400"/>
            <a:ext cx="8458200" cy="520700"/>
          </a:xfrm>
        </p:spPr>
        <p:txBody>
          <a:bodyPr/>
          <a:lstStyle>
            <a:lvl1pPr algn="l">
              <a:buNone/>
              <a:defRPr sz="2000" b="1"/>
            </a:lvl1pPr>
          </a:lstStyle>
          <a:p>
            <a:r>
              <a:rPr lang="en-US" smtClean="0"/>
              <a:t>Click to edit Master title style</a:t>
            </a:r>
            <a:endParaRPr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24"/>
          <p:cNvSpPr>
            <a:spLocks noGrp="1"/>
          </p:cNvSpPr>
          <p:nvPr>
            <p:ph type="dt" sz="half" idx="10"/>
          </p:nvPr>
        </p:nvSpPr>
        <p:spPr/>
        <p:txBody>
          <a:bodyPr/>
          <a:lstStyle>
            <a:lvl1pPr>
              <a:defRPr/>
            </a:lvl1pPr>
          </a:lstStyle>
          <a:p>
            <a:pPr>
              <a:defRPr/>
            </a:pPr>
            <a:fld id="{8A47E9CB-DB51-46DF-A1D9-DB2DFA3EE689}" type="datetime1">
              <a:rPr lang="ka-GE"/>
              <a:pPr>
                <a:defRPr/>
              </a:pPr>
              <a:t>26.03.2011</a:t>
            </a:fld>
            <a:endParaRPr lang="en-US" dirty="0"/>
          </a:p>
        </p:txBody>
      </p:sp>
      <p:sp>
        <p:nvSpPr>
          <p:cNvPr id="7" name="Footer Placeholder 28"/>
          <p:cNvSpPr>
            <a:spLocks noGrp="1"/>
          </p:cNvSpPr>
          <p:nvPr>
            <p:ph type="ftr" sz="quarter" idx="11"/>
          </p:nvPr>
        </p:nvSpPr>
        <p:spPr/>
        <p:txBody>
          <a:bodyPr/>
          <a:lstStyle>
            <a:lvl1pPr>
              <a:defRPr dirty="0"/>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pPr>
              <a:defRPr/>
            </a:pPr>
            <a:fld id="{D6FFF8F6-9BEB-4502-8071-4554D6B36601}" type="slidenum">
              <a:rPr lang="en-US"/>
              <a:pPr>
                <a:defRPr/>
              </a:pPr>
              <a:t>‹#›</a:t>
            </a:fld>
            <a:endParaRPr lang="en-US" dirty="0"/>
          </a:p>
        </p:txBody>
      </p:sp>
    </p:spTree>
  </p:cSld>
  <p:clrMapOvr>
    <a:masterClrMapping/>
  </p:clrMapOvr>
  <p:transition advClick="0"/>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normAutofit/>
          </a:bodyPr>
          <a:lstStyle>
            <a:lvl1pPr marL="0" indent="0">
              <a:buNone/>
              <a:defRPr sz="3200"/>
            </a:lvl1pPr>
          </a:lstStyle>
          <a:p>
            <a:pPr lvl="0"/>
            <a:r>
              <a:rPr lang="en-US" noProof="0" dirty="0" smtClean="0"/>
              <a:t>Click icon to add picture</a:t>
            </a:r>
            <a:endParaRPr lang="en-US" noProof="0" dirty="0"/>
          </a:p>
        </p:txBody>
      </p:sp>
      <p:sp>
        <p:nvSpPr>
          <p:cNvPr id="17" name="Title 16"/>
          <p:cNvSpPr>
            <a:spLocks noGrp="1"/>
          </p:cNvSpPr>
          <p:nvPr>
            <p:ph type="title"/>
          </p:nvPr>
        </p:nvSpPr>
        <p:spPr>
          <a:xfrm>
            <a:off x="381000" y="4993760"/>
            <a:ext cx="5867400" cy="522288"/>
          </a:xfrm>
        </p:spPr>
        <p:txBody>
          <a:bodyPr/>
          <a:lstStyle>
            <a:lvl1pPr algn="l">
              <a:buNone/>
              <a:defRPr sz="2000" b="1"/>
            </a:lvl1pPr>
          </a:lstStyle>
          <a:p>
            <a:r>
              <a:rPr lang="en-US" smtClean="0"/>
              <a:t>Click to edit Master title style</a:t>
            </a:r>
            <a:endParaRPr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9137A14-84BA-4F6F-80C9-32158FB6A920}" type="datetime1">
              <a:rPr lang="ka-GE"/>
              <a:pPr>
                <a:defRPr/>
              </a:pPr>
              <a:t>26.03.2011</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64B1633-03F0-4129-88BA-0E3F0DF070BE}" type="slidenum">
              <a:rPr lang="en-US"/>
              <a:pPr>
                <a:defRPr/>
              </a:pPr>
              <a:t>‹#›</a:t>
            </a:fld>
            <a:endParaRPr lang="en-US" dirty="0"/>
          </a:p>
        </p:txBody>
      </p:sp>
    </p:spTree>
  </p:cSld>
  <p:clrMapOvr>
    <a:masterClrMapping/>
  </p:clrMapOvr>
  <p:transition advClick="0"/>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F3A152B6-3393-4199-83C7-B56D0E8FA2E9}" type="datetime1">
              <a:rPr lang="ka-GE"/>
              <a:pPr>
                <a:defRPr/>
              </a:pPr>
              <a:t>26.03.2011</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7B3DD55-7934-4F0F-8E66-77597998C69A}" type="slidenum">
              <a:rPr lang="en-US"/>
              <a:pPr>
                <a:defRPr/>
              </a:pPr>
              <a:t>‹#›</a:t>
            </a:fld>
            <a:endParaRPr lang="en-US" dirty="0"/>
          </a:p>
        </p:txBody>
      </p:sp>
    </p:spTree>
  </p:cSld>
  <p:clrMapOvr>
    <a:masterClrMapping/>
  </p:clrMapOvr>
  <p:transition advClick="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026" name="Text Placeholder 7"/>
          <p:cNvSpPr>
            <a:spLocks noGrp="1"/>
          </p:cNvSpPr>
          <p:nvPr>
            <p:ph type="body" idx="1"/>
          </p:nvPr>
        </p:nvSpPr>
        <p:spPr bwMode="auto">
          <a:xfrm>
            <a:off x="304800" y="1554163"/>
            <a:ext cx="86868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lang="en-US" smtClean="0"/>
              <a:t>Click to edit Master title style</a:t>
            </a:r>
            <a:endParaRPr lang="en-US"/>
          </a:p>
        </p:txBody>
      </p:sp>
      <p:sp>
        <p:nvSpPr>
          <p:cNvPr id="13" name="Date Placeholder 3"/>
          <p:cNvSpPr>
            <a:spLocks noGrp="1"/>
          </p:cNvSpPr>
          <p:nvPr>
            <p:ph type="dt" sz="half" idx="2"/>
          </p:nvPr>
        </p:nvSpPr>
        <p:spPr>
          <a:xfrm>
            <a:off x="6477000" y="76200"/>
            <a:ext cx="2514600" cy="288925"/>
          </a:xfrm>
          <a:prstGeom prst="rect">
            <a:avLst/>
          </a:prstGeom>
        </p:spPr>
        <p:txBody>
          <a:bodyPr vert="horz"/>
          <a:lstStyle>
            <a:lvl1pPr>
              <a:defRPr sz="1200">
                <a:solidFill>
                  <a:schemeClr val="accent1">
                    <a:shade val="75000"/>
                  </a:schemeClr>
                </a:solidFill>
                <a:latin typeface="Arial" charset="0"/>
                <a:cs typeface="Arial" charset="0"/>
              </a:defRPr>
            </a:lvl1pPr>
          </a:lstStyle>
          <a:p>
            <a:pPr>
              <a:defRPr/>
            </a:pPr>
            <a:fld id="{15FA1293-DF2C-42B9-8B03-B026B825A3E0}" type="datetime1">
              <a:rPr lang="ka-GE"/>
              <a:pPr>
                <a:defRPr/>
              </a:pPr>
              <a:t>26.03.2011</a:t>
            </a:fld>
            <a:endParaRPr lang="en-US" dirty="0"/>
          </a:p>
        </p:txBody>
      </p:sp>
      <p:sp>
        <p:nvSpPr>
          <p:cNvPr id="14" name="Footer Placeholder 4"/>
          <p:cNvSpPr>
            <a:spLocks noGrp="1"/>
          </p:cNvSpPr>
          <p:nvPr>
            <p:ph type="ftr" sz="quarter" idx="3"/>
          </p:nvPr>
        </p:nvSpPr>
        <p:spPr>
          <a:xfrm>
            <a:off x="3124200" y="76200"/>
            <a:ext cx="3352800" cy="288925"/>
          </a:xfrm>
          <a:prstGeom prst="rect">
            <a:avLst/>
          </a:prstGeom>
        </p:spPr>
        <p:txBody>
          <a:bodyPr vert="horz"/>
          <a:lstStyle>
            <a:lvl1pPr algn="r">
              <a:defRPr sz="1200" dirty="0">
                <a:solidFill>
                  <a:schemeClr val="accent1">
                    <a:shade val="75000"/>
                  </a:schemeClr>
                </a:solidFill>
                <a:latin typeface="Arial" charset="0"/>
                <a:cs typeface="Arial" charset="0"/>
              </a:defRPr>
            </a:lvl1pPr>
          </a:lstStyle>
          <a:p>
            <a:pPr>
              <a:defRPr/>
            </a:pPr>
            <a:endParaRPr lang="en-US"/>
          </a:p>
        </p:txBody>
      </p:sp>
      <p:sp>
        <p:nvSpPr>
          <p:cNvPr id="15" name="Slide Number Placeholder 5"/>
          <p:cNvSpPr>
            <a:spLocks noGrp="1"/>
          </p:cNvSpPr>
          <p:nvPr>
            <p:ph type="sldNum" sz="quarter" idx="4"/>
          </p:nvPr>
        </p:nvSpPr>
        <p:spPr>
          <a:xfrm>
            <a:off x="8229600" y="6477000"/>
            <a:ext cx="762000" cy="244475"/>
          </a:xfrm>
          <a:prstGeom prst="rect">
            <a:avLst/>
          </a:prstGeom>
        </p:spPr>
        <p:txBody>
          <a:bodyPr vert="horz"/>
          <a:lstStyle>
            <a:lvl1pPr algn="r">
              <a:defRPr sz="1200">
                <a:solidFill>
                  <a:schemeClr val="accent1">
                    <a:shade val="75000"/>
                  </a:schemeClr>
                </a:solidFill>
                <a:latin typeface="Arial" charset="0"/>
                <a:cs typeface="Arial" charset="0"/>
              </a:defRPr>
            </a:lvl1pPr>
          </a:lstStyle>
          <a:p>
            <a:pPr>
              <a:defRPr/>
            </a:pPr>
            <a:fld id="{25ECA498-C34D-4659-B6B4-05D86C907456}"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4006" r:id="rId1"/>
    <p:sldLayoutId id="2147484007" r:id="rId2"/>
    <p:sldLayoutId id="2147484008" r:id="rId3"/>
    <p:sldLayoutId id="2147484009" r:id="rId4"/>
    <p:sldLayoutId id="2147484003" r:id="rId5"/>
    <p:sldLayoutId id="2147484010" r:id="rId6"/>
    <p:sldLayoutId id="2147484004" r:id="rId7"/>
    <p:sldLayoutId id="2147484005" r:id="rId8"/>
  </p:sldLayoutIdLst>
  <p:transition advClick="0"/>
  <p:hf hdr="0" ftr="0"/>
  <p:txStyles>
    <p:title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Arial" charset="0"/>
          <a:ea typeface="+mj-ea"/>
          <a:cs typeface="+mj-cs"/>
        </a:defRPr>
      </a:lvl1pPr>
      <a:lvl2pPr algn="l" rtl="0" eaLnBrk="0" fontAlgn="base" hangingPunct="0">
        <a:spcBef>
          <a:spcPct val="0"/>
        </a:spcBef>
        <a:spcAft>
          <a:spcPct val="0"/>
        </a:spcAft>
        <a:defRPr sz="3600">
          <a:solidFill>
            <a:schemeClr val="tx2"/>
          </a:solidFill>
          <a:latin typeface="Arial" charset="0"/>
        </a:defRPr>
      </a:lvl2pPr>
      <a:lvl3pPr algn="l" rtl="0" eaLnBrk="0" fontAlgn="base" hangingPunct="0">
        <a:spcBef>
          <a:spcPct val="0"/>
        </a:spcBef>
        <a:spcAft>
          <a:spcPct val="0"/>
        </a:spcAft>
        <a:defRPr sz="3600">
          <a:solidFill>
            <a:schemeClr val="tx2"/>
          </a:solidFill>
          <a:latin typeface="Arial" charset="0"/>
        </a:defRPr>
      </a:lvl3pPr>
      <a:lvl4pPr algn="l" rtl="0" eaLnBrk="0" fontAlgn="base" hangingPunct="0">
        <a:spcBef>
          <a:spcPct val="0"/>
        </a:spcBef>
        <a:spcAft>
          <a:spcPct val="0"/>
        </a:spcAft>
        <a:defRPr sz="3600">
          <a:solidFill>
            <a:schemeClr val="tx2"/>
          </a:solidFill>
          <a:latin typeface="Arial" charset="0"/>
        </a:defRPr>
      </a:lvl4pPr>
      <a:lvl5pPr algn="l" rtl="0" eaLnBrk="0" fontAlgn="base" hangingPunct="0">
        <a:spcBef>
          <a:spcPct val="0"/>
        </a:spcBef>
        <a:spcAft>
          <a:spcPct val="0"/>
        </a:spcAft>
        <a:defRPr sz="3600">
          <a:solidFill>
            <a:schemeClr val="tx2"/>
          </a:solidFill>
          <a:latin typeface="Arial" charset="0"/>
        </a:defRPr>
      </a:lvl5pPr>
      <a:lvl6pPr marL="457200" algn="l" rtl="0" fontAlgn="base">
        <a:spcBef>
          <a:spcPct val="0"/>
        </a:spcBef>
        <a:spcAft>
          <a:spcPct val="0"/>
        </a:spcAft>
        <a:defRPr sz="3600">
          <a:solidFill>
            <a:schemeClr val="tx2"/>
          </a:solidFill>
          <a:latin typeface="Franklin Gothic Medium" pitchFamily="34" charset="0"/>
        </a:defRPr>
      </a:lvl6pPr>
      <a:lvl7pPr marL="914400" algn="l" rtl="0" fontAlgn="base">
        <a:spcBef>
          <a:spcPct val="0"/>
        </a:spcBef>
        <a:spcAft>
          <a:spcPct val="0"/>
        </a:spcAft>
        <a:defRPr sz="3600">
          <a:solidFill>
            <a:schemeClr val="tx2"/>
          </a:solidFill>
          <a:latin typeface="Franklin Gothic Medium" pitchFamily="34" charset="0"/>
        </a:defRPr>
      </a:lvl7pPr>
      <a:lvl8pPr marL="1371600" algn="l" rtl="0" fontAlgn="base">
        <a:spcBef>
          <a:spcPct val="0"/>
        </a:spcBef>
        <a:spcAft>
          <a:spcPct val="0"/>
        </a:spcAft>
        <a:defRPr sz="3600">
          <a:solidFill>
            <a:schemeClr val="tx2"/>
          </a:solidFill>
          <a:latin typeface="Franklin Gothic Medium" pitchFamily="34" charset="0"/>
        </a:defRPr>
      </a:lvl8pPr>
      <a:lvl9pPr marL="1828800" algn="l" rtl="0" fontAlgn="base">
        <a:spcBef>
          <a:spcPct val="0"/>
        </a:spcBef>
        <a:spcAft>
          <a:spcPct val="0"/>
        </a:spcAft>
        <a:defRPr sz="3600">
          <a:solidFill>
            <a:schemeClr val="tx2"/>
          </a:solidFill>
          <a:latin typeface="Franklin Gothic Medium" pitchFamily="34" charset="0"/>
        </a:defRPr>
      </a:lvl9pPr>
    </p:titleStyle>
    <p:bodyStyle>
      <a:lvl1pPr marL="342900" indent="-342900" algn="l" rtl="0" eaLnBrk="0" fontAlgn="base" hangingPunct="0">
        <a:spcBef>
          <a:spcPct val="20000"/>
        </a:spcBef>
        <a:spcAft>
          <a:spcPct val="0"/>
        </a:spcAft>
        <a:buClr>
          <a:schemeClr val="accent1"/>
        </a:buClr>
        <a:buSzPct val="70000"/>
        <a:buFont typeface="Wingdings 2" pitchFamily="18" charset="2"/>
        <a:buChar char=""/>
        <a:defRPr sz="3200" kern="1200">
          <a:solidFill>
            <a:schemeClr val="tx2"/>
          </a:solidFill>
          <a:latin typeface="Arial" charset="0"/>
          <a:ea typeface="+mn-ea"/>
          <a:cs typeface="+mn-cs"/>
        </a:defRPr>
      </a:lvl1pPr>
      <a:lvl2pPr marL="742950" indent="-285750" algn="l" rtl="0" eaLnBrk="0" fontAlgn="base" hangingPunct="0">
        <a:spcBef>
          <a:spcPct val="20000"/>
        </a:spcBef>
        <a:spcAft>
          <a:spcPct val="0"/>
        </a:spcAft>
        <a:buClr>
          <a:schemeClr val="accent1"/>
        </a:buClr>
        <a:buSzPct val="70000"/>
        <a:buFont typeface="Wingdings 2" pitchFamily="18" charset="2"/>
        <a:buChar char=""/>
        <a:defRPr sz="2800" kern="1200">
          <a:solidFill>
            <a:schemeClr val="tx2"/>
          </a:solidFill>
          <a:latin typeface="Arial" charset="0"/>
          <a:ea typeface="+mn-ea"/>
          <a:cs typeface="+mn-cs"/>
        </a:defRPr>
      </a:lvl2pPr>
      <a:lvl3pPr marL="1143000" indent="-228600" algn="l" rtl="0" eaLnBrk="0" fontAlgn="base" hangingPunct="0">
        <a:spcBef>
          <a:spcPct val="20000"/>
        </a:spcBef>
        <a:spcAft>
          <a:spcPct val="0"/>
        </a:spcAft>
        <a:buClr>
          <a:schemeClr val="accent1"/>
        </a:buClr>
        <a:buSzPct val="70000"/>
        <a:buFont typeface="Wingdings 2" pitchFamily="18" charset="2"/>
        <a:buChar char=""/>
        <a:defRPr sz="2400" kern="1200">
          <a:solidFill>
            <a:schemeClr val="tx2"/>
          </a:solidFill>
          <a:latin typeface="Arial" charset="0"/>
          <a:ea typeface="+mn-ea"/>
          <a:cs typeface="+mn-cs"/>
        </a:defRPr>
      </a:lvl3pPr>
      <a:lvl4pPr marL="1600200" indent="-228600" algn="l" rtl="0" eaLnBrk="0" fontAlgn="base" hangingPunct="0">
        <a:spcBef>
          <a:spcPct val="20000"/>
        </a:spcBef>
        <a:spcAft>
          <a:spcPct val="0"/>
        </a:spcAft>
        <a:buClr>
          <a:schemeClr val="accent1"/>
        </a:buClr>
        <a:buSzPct val="70000"/>
        <a:buFont typeface="Wingdings 2" pitchFamily="18" charset="2"/>
        <a:buChar char=""/>
        <a:defRPr sz="2000" kern="1200">
          <a:solidFill>
            <a:schemeClr val="tx2"/>
          </a:solidFill>
          <a:latin typeface="Arial" charset="0"/>
          <a:ea typeface="+mn-ea"/>
          <a:cs typeface="+mn-cs"/>
        </a:defRPr>
      </a:lvl4pPr>
      <a:lvl5pPr marL="2057400" indent="-228600" algn="l" rtl="0" eaLnBrk="0" fontAlgn="base" hangingPunct="0">
        <a:spcBef>
          <a:spcPct val="20000"/>
        </a:spcBef>
        <a:spcAft>
          <a:spcPct val="0"/>
        </a:spcAft>
        <a:buClr>
          <a:schemeClr val="accent1"/>
        </a:buClr>
        <a:buSzPct val="60000"/>
        <a:buFont typeface="Wingdings 2" pitchFamily="18" charset="2"/>
        <a:buChar char=""/>
        <a:defRPr sz="2000" kern="1200">
          <a:solidFill>
            <a:schemeClr val="tx2"/>
          </a:solidFill>
          <a:latin typeface="Arial" charset="0"/>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18.jpeg"/><Relationship Id="rId4" Type="http://schemas.openxmlformats.org/officeDocument/2006/relationships/image" Target="../media/image17.jpeg"/></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25.jpeg"/><Relationship Id="rId4" Type="http://schemas.openxmlformats.org/officeDocument/2006/relationships/image" Target="../media/image24.jpeg"/></Relationships>
</file>

<file path=ppt/slides/_rels/slide2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27.jpeg"/><Relationship Id="rId7" Type="http://schemas.openxmlformats.org/officeDocument/2006/relationships/image" Target="../media/image31.jpeg"/><Relationship Id="rId2" Type="http://schemas.openxmlformats.org/officeDocument/2006/relationships/image" Target="../media/image26.jpeg"/><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2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33.jpeg"/></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35.jpeg"/><Relationship Id="rId4" Type="http://schemas.openxmlformats.org/officeDocument/2006/relationships/image" Target="../media/image34.png"/></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37.jpeg"/></Relationships>
</file>

<file path=ppt/slides/_rels/slide2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2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44.jpeg"/><Relationship Id="rId4" Type="http://schemas.openxmlformats.org/officeDocument/2006/relationships/image" Target="../media/image43.jpeg"/></Relationships>
</file>

<file path=ppt/slides/_rels/slide2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46.jpeg"/></Relationships>
</file>

<file path=ppt/slides/_rels/slide2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49.png"/></Relationships>
</file>

<file path=ppt/slides/_rels/slide31.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52.jpeg"/><Relationship Id="rId4" Type="http://schemas.openxmlformats.org/officeDocument/2006/relationships/image" Target="../media/image51.emf"/></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55.png"/><Relationship Id="rId5" Type="http://schemas.openxmlformats.org/officeDocument/2006/relationships/image" Target="../media/image54.jpeg"/><Relationship Id="rId4" Type="http://schemas.openxmlformats.org/officeDocument/2006/relationships/image" Target="../media/image53.jpeg"/></Relationships>
</file>

<file path=ppt/slides/_rels/slide3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3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59.jpeg"/><Relationship Id="rId5" Type="http://schemas.openxmlformats.org/officeDocument/2006/relationships/image" Target="../media/image58.jpeg"/><Relationship Id="rId4" Type="http://schemas.openxmlformats.org/officeDocument/2006/relationships/image" Target="../media/image57.jpeg"/></Relationships>
</file>

<file path=ppt/slides/_rels/slide35.xml.rels><?xml version="1.0" encoding="UTF-8" standalone="yes"?>
<Relationships xmlns="http://schemas.openxmlformats.org/package/2006/relationships"><Relationship Id="rId3" Type="http://schemas.openxmlformats.org/officeDocument/2006/relationships/image" Target="../media/image60.png"/><Relationship Id="rId7" Type="http://schemas.openxmlformats.org/officeDocument/2006/relationships/image" Target="../media/image64.pn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65.jpeg"/></Relationships>
</file>

<file path=ppt/slides/_rels/slide37.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38.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70.jpe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69.jpeg"/><Relationship Id="rId5" Type="http://schemas.openxmlformats.org/officeDocument/2006/relationships/image" Target="../media/image68.png"/><Relationship Id="rId4" Type="http://schemas.openxmlformats.org/officeDocument/2006/relationships/image" Target="../media/image67.jpeg"/></Relationships>
</file>

<file path=ppt/slides/_rels/slide39.xml.rels><?xml version="1.0" encoding="UTF-8" standalone="yes"?>
<Relationships xmlns="http://schemas.openxmlformats.org/package/2006/relationships"><Relationship Id="rId3" Type="http://schemas.openxmlformats.org/officeDocument/2006/relationships/image" Target="../media/image71.jpeg"/><Relationship Id="rId7"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73.jpeg"/><Relationship Id="rId5" Type="http://schemas.openxmlformats.org/officeDocument/2006/relationships/hyperlink" Target="http://www.lumel.com.pl/en/area_of_activity/measurement_of_power_energy_ha/art244.html" TargetMode="External"/><Relationship Id="rId4" Type="http://schemas.openxmlformats.org/officeDocument/2006/relationships/image" Target="../media/image7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74.png"/><Relationship Id="rId7"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77.jpeg"/><Relationship Id="rId5" Type="http://schemas.openxmlformats.org/officeDocument/2006/relationships/image" Target="../media/image76.jpeg"/><Relationship Id="rId4" Type="http://schemas.openxmlformats.org/officeDocument/2006/relationships/image" Target="../media/image75.jpeg"/></Relationships>
</file>

<file path=ppt/slides/_rels/slide4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78.jpeg"/></Relationships>
</file>

<file path=ppt/slides/_rels/slide42.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43.xml.rels><?xml version="1.0" encoding="UTF-8" standalone="yes"?>
<Relationships xmlns="http://schemas.openxmlformats.org/package/2006/relationships"><Relationship Id="rId8" Type="http://schemas.openxmlformats.org/officeDocument/2006/relationships/image" Target="../media/image84.jpeg"/><Relationship Id="rId13" Type="http://schemas.openxmlformats.org/officeDocument/2006/relationships/image" Target="../media/image89.png"/><Relationship Id="rId3" Type="http://schemas.openxmlformats.org/officeDocument/2006/relationships/hyperlink" Target="http://www.gtu.ge/PROBLEMS_OF_MECHANICS.php" TargetMode="External"/><Relationship Id="rId7" Type="http://schemas.openxmlformats.org/officeDocument/2006/relationships/image" Target="../media/image83.jpeg"/><Relationship Id="rId12" Type="http://schemas.openxmlformats.org/officeDocument/2006/relationships/image" Target="../media/image88.jpe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82.jpeg"/><Relationship Id="rId11" Type="http://schemas.openxmlformats.org/officeDocument/2006/relationships/image" Target="../media/image87.jpeg"/><Relationship Id="rId5" Type="http://schemas.openxmlformats.org/officeDocument/2006/relationships/image" Target="../media/image81.jpeg"/><Relationship Id="rId10" Type="http://schemas.openxmlformats.org/officeDocument/2006/relationships/image" Target="../media/image86.jpeg"/><Relationship Id="rId4" Type="http://schemas.openxmlformats.org/officeDocument/2006/relationships/image" Target="../media/image80.jpeg"/><Relationship Id="rId9" Type="http://schemas.openxmlformats.org/officeDocument/2006/relationships/image" Target="../media/image85.jpe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81000" y="5157192"/>
            <a:ext cx="8458200" cy="918594"/>
          </a:xfrm>
        </p:spPr>
        <p:txBody>
          <a:bodyPr/>
          <a:lstStyle/>
          <a:p>
            <a:endParaRPr lang="en-US" dirty="0"/>
          </a:p>
        </p:txBody>
      </p:sp>
      <p:sp>
        <p:nvSpPr>
          <p:cNvPr id="3" name="Subtitle 2"/>
          <p:cNvSpPr>
            <a:spLocks noGrp="1"/>
          </p:cNvSpPr>
          <p:nvPr>
            <p:ph type="subTitle" idx="1"/>
          </p:nvPr>
        </p:nvSpPr>
        <p:spPr>
          <a:xfrm>
            <a:off x="381000" y="980728"/>
            <a:ext cx="8458200" cy="3672408"/>
          </a:xfrm>
        </p:spPr>
        <p:txBody>
          <a:bodyPr/>
          <a:lstStyle/>
          <a:p>
            <a:pPr algn="ctr"/>
            <a:r>
              <a:rPr lang="en-US" sz="2800" b="1" dirty="0" smtClean="0">
                <a:solidFill>
                  <a:srgbClr val="C00000"/>
                </a:solidFill>
                <a:latin typeface="Times New Roman" pitchFamily="18" charset="0"/>
                <a:cs typeface="Times New Roman" pitchFamily="18" charset="0"/>
              </a:rPr>
              <a:t>The Strategy of Science Development for Georgia:  </a:t>
            </a:r>
          </a:p>
          <a:p>
            <a:pPr algn="ctr"/>
            <a:r>
              <a:rPr lang="en-US" sz="2800" b="1" dirty="0" smtClean="0">
                <a:solidFill>
                  <a:srgbClr val="C00000"/>
                </a:solidFill>
                <a:latin typeface="Times New Roman" pitchFamily="18" charset="0"/>
                <a:cs typeface="Times New Roman" pitchFamily="18" charset="0"/>
              </a:rPr>
              <a:t>Georgian Technical University Leads the Way with the Creation of a Technological Park </a:t>
            </a:r>
          </a:p>
          <a:p>
            <a:pPr algn="ctr"/>
            <a:endParaRPr lang="en-US" sz="2800" b="1" dirty="0" smtClean="0">
              <a:latin typeface="Times New Roman" pitchFamily="18" charset="0"/>
              <a:cs typeface="Times New Roman" pitchFamily="18" charset="0"/>
            </a:endParaRPr>
          </a:p>
          <a:p>
            <a:pPr algn="ctr"/>
            <a:endParaRPr lang="en-US" sz="2800" b="1" dirty="0" smtClean="0">
              <a:latin typeface="Times New Roman" pitchFamily="18" charset="0"/>
              <a:cs typeface="Times New Roman" pitchFamily="18" charset="0"/>
            </a:endParaRPr>
          </a:p>
          <a:p>
            <a:pPr algn="r"/>
            <a:r>
              <a:rPr lang="en-US" sz="2800" b="1" dirty="0" smtClean="0">
                <a:solidFill>
                  <a:srgbClr val="002060"/>
                </a:solidFill>
                <a:latin typeface="Times New Roman" pitchFamily="18" charset="0"/>
                <a:cs typeface="Times New Roman" pitchFamily="18" charset="0"/>
              </a:rPr>
              <a:t>Dr. Givi Kochoradze</a:t>
            </a:r>
            <a:endParaRPr lang="en-US" sz="2800" dirty="0" smtClean="0">
              <a:solidFill>
                <a:srgbClr val="002060"/>
              </a:solidFill>
              <a:latin typeface="Times New Roman" pitchFamily="18" charset="0"/>
              <a:cs typeface="Times New Roman" pitchFamily="18" charset="0"/>
            </a:endParaRPr>
          </a:p>
          <a:p>
            <a:endParaRPr lang="en-US" dirty="0"/>
          </a:p>
        </p:txBody>
      </p:sp>
      <p:sp>
        <p:nvSpPr>
          <p:cNvPr id="4" name="Date Placeholder 3"/>
          <p:cNvSpPr>
            <a:spLocks noGrp="1"/>
          </p:cNvSpPr>
          <p:nvPr>
            <p:ph type="dt" sz="half" idx="10"/>
          </p:nvPr>
        </p:nvSpPr>
        <p:spPr/>
        <p:txBody>
          <a:bodyPr/>
          <a:lstStyle/>
          <a:p>
            <a:pPr>
              <a:defRPr/>
            </a:pPr>
            <a:endParaRPr lang="en-US" dirty="0"/>
          </a:p>
        </p:txBody>
      </p:sp>
      <p:sp>
        <p:nvSpPr>
          <p:cNvPr id="5" name="Slide Number Placeholder 4"/>
          <p:cNvSpPr>
            <a:spLocks noGrp="1"/>
          </p:cNvSpPr>
          <p:nvPr>
            <p:ph type="sldNum" sz="quarter" idx="12"/>
          </p:nvPr>
        </p:nvSpPr>
        <p:spPr/>
        <p:txBody>
          <a:bodyPr/>
          <a:lstStyle/>
          <a:p>
            <a:pPr>
              <a:defRPr/>
            </a:pPr>
            <a:fld id="{56D6D71F-5A99-45FF-AC07-C9F6E5304D19}" type="slidenum">
              <a:rPr lang="en-US" smtClean="0"/>
              <a:pPr>
                <a:defRPr/>
              </a:pPr>
              <a:t>1</a:t>
            </a:fld>
            <a:endParaRPr lang="en-US" dirty="0"/>
          </a:p>
        </p:txBody>
      </p:sp>
    </p:spTree>
  </p:cSld>
  <p:clrMapOvr>
    <a:masterClrMapping/>
  </p:clrMapOvr>
  <p:transition advClick="0">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6" name="Picture 4"/>
          <p:cNvPicPr>
            <a:picLocks noChangeAspect="1" noChangeArrowheads="1"/>
          </p:cNvPicPr>
          <p:nvPr/>
        </p:nvPicPr>
        <p:blipFill>
          <a:blip r:embed="rId2" cstate="print"/>
          <a:srcRect/>
          <a:stretch>
            <a:fillRect/>
          </a:stretch>
        </p:blipFill>
        <p:spPr bwMode="auto">
          <a:xfrm>
            <a:off x="7353300" y="357188"/>
            <a:ext cx="1181100" cy="1071562"/>
          </a:xfrm>
          <a:prstGeom prst="rect">
            <a:avLst/>
          </a:prstGeom>
          <a:noFill/>
          <a:ln w="9525">
            <a:noFill/>
            <a:miter lim="800000"/>
            <a:headEnd/>
            <a:tailEnd/>
          </a:ln>
        </p:spPr>
      </p:pic>
      <p:sp>
        <p:nvSpPr>
          <p:cNvPr id="8194" name="Content Placeholder 2"/>
          <p:cNvSpPr>
            <a:spLocks noGrp="1"/>
          </p:cNvSpPr>
          <p:nvPr>
            <p:ph idx="1"/>
          </p:nvPr>
        </p:nvSpPr>
        <p:spPr>
          <a:xfrm>
            <a:off x="304800" y="1554163"/>
            <a:ext cx="8515672" cy="4525962"/>
          </a:xfrm>
        </p:spPr>
        <p:txBody>
          <a:bodyPr/>
          <a:lstStyle/>
          <a:p>
            <a:pPr algn="just" eaLnBrk="1" hangingPunct="1">
              <a:buFont typeface="Wingdings 3" pitchFamily="18" charset="2"/>
              <a:buNone/>
            </a:pPr>
            <a:r>
              <a:rPr lang="en-US" sz="2500" dirty="0" smtClean="0">
                <a:latin typeface="Arial" pitchFamily="34" charset="0"/>
              </a:rPr>
              <a:t>   </a:t>
            </a:r>
            <a:r>
              <a:rPr lang="en-US" sz="2500" dirty="0" smtClean="0">
                <a:solidFill>
                  <a:srgbClr val="17375E"/>
                </a:solidFill>
                <a:latin typeface="Times New Roman" pitchFamily="18" charset="0"/>
                <a:cs typeface="Times New Roman" pitchFamily="18" charset="0"/>
              </a:rPr>
              <a:t>The Georgian Technical University (GTU), before 1992 known as Georgian Polytechnic Institute, has existed in Tbilisi under different names since 1922. This is one of the largest educational and scientific institutions not only in Georgia, but also in the South Caucasian region. In the middle of eighties of last century quantity of students were equal to 43 000. GTU consists of 8 faculties that are home to 28 departments and about 40 research laboratories and scientific centers. At the moment there are more than 17000 students studying on 76  specialties and 150 specializations, which are served by 1270 professors and 500 technical staff.  </a:t>
            </a:r>
          </a:p>
          <a:p>
            <a:pPr eaLnBrk="1" hangingPunct="1"/>
            <a:endParaRPr lang="en-US" sz="2500" dirty="0" smtClean="0">
              <a:latin typeface="Arial" pitchFamily="34" charset="0"/>
            </a:endParaRPr>
          </a:p>
        </p:txBody>
      </p:sp>
      <p:sp>
        <p:nvSpPr>
          <p:cNvPr id="2" name="Title 1"/>
          <p:cNvSpPr>
            <a:spLocks noGrp="1"/>
          </p:cNvSpPr>
          <p:nvPr>
            <p:ph type="title"/>
          </p:nvPr>
        </p:nvSpPr>
        <p:spPr/>
        <p:txBody>
          <a:bodyPr>
            <a:normAutofit/>
          </a:bodyPr>
          <a:lstStyle/>
          <a:p>
            <a:pPr algn="ctr" eaLnBrk="1" fontAlgn="auto" hangingPunct="1">
              <a:spcAft>
                <a:spcPts val="0"/>
              </a:spcAft>
              <a:defRPr/>
            </a:pPr>
            <a:r>
              <a:rPr lang="en-US" sz="2400" b="1" dirty="0" smtClean="0">
                <a:solidFill>
                  <a:srgbClr val="FF0000"/>
                </a:solidFill>
                <a:latin typeface="Times New Roman" pitchFamily="18" charset="0"/>
                <a:cs typeface="Times New Roman" pitchFamily="18" charset="0"/>
              </a:rPr>
              <a:t>THE General Information </a:t>
            </a:r>
            <a:endParaRPr lang="en-US" sz="2400" b="1" dirty="0">
              <a:solidFill>
                <a:srgbClr val="FF0000"/>
              </a:solidFill>
              <a:latin typeface="Times New Roman" pitchFamily="18" charset="0"/>
              <a:cs typeface="Times New Roman" pitchFamily="18" charset="0"/>
            </a:endParaRPr>
          </a:p>
        </p:txBody>
      </p:sp>
    </p:spTree>
  </p:cSld>
  <p:clrMapOvr>
    <a:masterClrMapping/>
  </p:clrMapOvr>
  <p:transition advClick="0">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1" name="Picture 4"/>
          <p:cNvPicPr>
            <a:picLocks noChangeAspect="1" noChangeArrowheads="1"/>
          </p:cNvPicPr>
          <p:nvPr/>
        </p:nvPicPr>
        <p:blipFill>
          <a:blip r:embed="rId2" cstate="print"/>
          <a:srcRect/>
          <a:stretch>
            <a:fillRect/>
          </a:stretch>
        </p:blipFill>
        <p:spPr bwMode="auto">
          <a:xfrm>
            <a:off x="7884368" y="188640"/>
            <a:ext cx="1111624" cy="1008112"/>
          </a:xfrm>
          <a:prstGeom prst="rect">
            <a:avLst/>
          </a:prstGeom>
          <a:noFill/>
          <a:ln w="9525">
            <a:noFill/>
            <a:miter lim="800000"/>
            <a:headEnd/>
            <a:tailEnd/>
          </a:ln>
        </p:spPr>
      </p:pic>
      <p:pic>
        <p:nvPicPr>
          <p:cNvPr id="9218" name="Picture 6"/>
          <p:cNvPicPr>
            <a:picLocks noChangeAspect="1" noChangeArrowheads="1"/>
          </p:cNvPicPr>
          <p:nvPr/>
        </p:nvPicPr>
        <p:blipFill>
          <a:blip r:embed="rId3" cstate="print"/>
          <a:srcRect/>
          <a:stretch>
            <a:fillRect/>
          </a:stretch>
        </p:blipFill>
        <p:spPr bwMode="auto">
          <a:xfrm>
            <a:off x="4716016" y="2132856"/>
            <a:ext cx="4032449" cy="4533057"/>
          </a:xfrm>
          <a:prstGeom prst="rect">
            <a:avLst/>
          </a:prstGeom>
          <a:noFill/>
          <a:ln w="9525">
            <a:noFill/>
            <a:miter lim="800000"/>
            <a:headEnd/>
            <a:tailEnd/>
          </a:ln>
        </p:spPr>
      </p:pic>
      <p:sp>
        <p:nvSpPr>
          <p:cNvPr id="2" name="Content Placeholder 1"/>
          <p:cNvSpPr>
            <a:spLocks noGrp="1"/>
          </p:cNvSpPr>
          <p:nvPr>
            <p:ph idx="1"/>
          </p:nvPr>
        </p:nvSpPr>
        <p:spPr>
          <a:xfrm>
            <a:off x="251520" y="980728"/>
            <a:ext cx="8712968" cy="5589240"/>
          </a:xfrm>
        </p:spPr>
        <p:txBody>
          <a:bodyPr>
            <a:normAutofit fontScale="25000" lnSpcReduction="20000"/>
          </a:bodyPr>
          <a:lstStyle/>
          <a:p>
            <a:pPr eaLnBrk="1" hangingPunct="1">
              <a:lnSpc>
                <a:spcPct val="120000"/>
              </a:lnSpc>
              <a:buFont typeface="Wingdings 3" pitchFamily="18" charset="2"/>
              <a:buNone/>
              <a:defRPr/>
            </a:pPr>
            <a:r>
              <a:rPr lang="en-US" sz="8600" dirty="0" smtClean="0">
                <a:solidFill>
                  <a:srgbClr val="17375E"/>
                </a:solidFill>
                <a:latin typeface="Times New Roman" pitchFamily="18" charset="0"/>
                <a:cs typeface="Times New Roman" pitchFamily="18" charset="0"/>
              </a:rPr>
              <a:t>     GTU offers a challenging intellectual environment  in different fields of study that are distributed among eight faculties. These faculties are:</a:t>
            </a:r>
          </a:p>
          <a:p>
            <a:pPr eaLnBrk="1" hangingPunct="1">
              <a:lnSpc>
                <a:spcPct val="80000"/>
              </a:lnSpc>
              <a:buFont typeface="Wingdings 3" pitchFamily="18" charset="2"/>
              <a:buNone/>
              <a:defRPr/>
            </a:pPr>
            <a:endParaRPr lang="en-US" sz="4000" dirty="0" smtClean="0">
              <a:solidFill>
                <a:srgbClr val="17375E"/>
              </a:solidFill>
              <a:latin typeface="Times New Roman" pitchFamily="18" charset="0"/>
              <a:cs typeface="Times New Roman" pitchFamily="18" charset="0"/>
            </a:endParaRPr>
          </a:p>
          <a:p>
            <a:pPr eaLnBrk="1" hangingPunct="1">
              <a:lnSpc>
                <a:spcPct val="120000"/>
              </a:lnSpc>
              <a:defRPr/>
            </a:pPr>
            <a:r>
              <a:rPr lang="en-US" sz="8000" b="1" dirty="0" smtClean="0">
                <a:solidFill>
                  <a:srgbClr val="C00000"/>
                </a:solidFill>
                <a:latin typeface="Times New Roman" pitchFamily="18" charset="0"/>
                <a:cs typeface="Times New Roman" pitchFamily="18" charset="0"/>
              </a:rPr>
              <a:t>Faculty of Civil Engineering;</a:t>
            </a:r>
          </a:p>
          <a:p>
            <a:pPr eaLnBrk="1" hangingPunct="1">
              <a:lnSpc>
                <a:spcPct val="120000"/>
              </a:lnSpc>
              <a:defRPr/>
            </a:pPr>
            <a:r>
              <a:rPr lang="en-US" sz="8000" b="1" dirty="0" smtClean="0">
                <a:solidFill>
                  <a:srgbClr val="C00000"/>
                </a:solidFill>
                <a:latin typeface="Times New Roman" pitchFamily="18" charset="0"/>
                <a:cs typeface="Times New Roman" pitchFamily="18" charset="0"/>
              </a:rPr>
              <a:t>Faculty of Power Engineering </a:t>
            </a:r>
          </a:p>
          <a:p>
            <a:pPr eaLnBrk="1" hangingPunct="1">
              <a:lnSpc>
                <a:spcPct val="120000"/>
              </a:lnSpc>
              <a:buNone/>
              <a:defRPr/>
            </a:pPr>
            <a:r>
              <a:rPr lang="en-US" sz="8000" b="1" dirty="0" smtClean="0">
                <a:solidFill>
                  <a:srgbClr val="C00000"/>
                </a:solidFill>
                <a:latin typeface="Times New Roman" pitchFamily="18" charset="0"/>
                <a:cs typeface="Times New Roman" pitchFamily="18" charset="0"/>
              </a:rPr>
              <a:t>     and Telecommunication;</a:t>
            </a:r>
          </a:p>
          <a:p>
            <a:pPr eaLnBrk="1" hangingPunct="1">
              <a:lnSpc>
                <a:spcPct val="120000"/>
              </a:lnSpc>
              <a:defRPr/>
            </a:pPr>
            <a:r>
              <a:rPr lang="en-US" sz="8000" b="1" dirty="0" smtClean="0">
                <a:solidFill>
                  <a:srgbClr val="C00000"/>
                </a:solidFill>
                <a:latin typeface="Times New Roman" pitchFamily="18" charset="0"/>
                <a:cs typeface="Times New Roman" pitchFamily="18" charset="0"/>
              </a:rPr>
              <a:t>Faculty of Mining and Geology;</a:t>
            </a:r>
          </a:p>
          <a:p>
            <a:pPr eaLnBrk="1" hangingPunct="1">
              <a:lnSpc>
                <a:spcPct val="120000"/>
              </a:lnSpc>
              <a:defRPr/>
            </a:pPr>
            <a:r>
              <a:rPr lang="en-US" sz="8000" b="1" dirty="0" smtClean="0">
                <a:solidFill>
                  <a:srgbClr val="C00000"/>
                </a:solidFill>
                <a:latin typeface="Times New Roman" pitchFamily="18" charset="0"/>
                <a:cs typeface="Times New Roman" pitchFamily="18" charset="0"/>
              </a:rPr>
              <a:t>Faculty of Chemical Technology </a:t>
            </a:r>
          </a:p>
          <a:p>
            <a:pPr eaLnBrk="1" hangingPunct="1">
              <a:lnSpc>
                <a:spcPct val="120000"/>
              </a:lnSpc>
              <a:buNone/>
              <a:defRPr/>
            </a:pPr>
            <a:r>
              <a:rPr lang="en-US" sz="8000" b="1" dirty="0" smtClean="0">
                <a:solidFill>
                  <a:srgbClr val="C00000"/>
                </a:solidFill>
                <a:latin typeface="Times New Roman" pitchFamily="18" charset="0"/>
                <a:cs typeface="Times New Roman" pitchFamily="18" charset="0"/>
              </a:rPr>
              <a:t>      and Metallurgy;</a:t>
            </a:r>
          </a:p>
          <a:p>
            <a:pPr eaLnBrk="1" hangingPunct="1">
              <a:lnSpc>
                <a:spcPct val="120000"/>
              </a:lnSpc>
              <a:defRPr/>
            </a:pPr>
            <a:r>
              <a:rPr lang="en-US" sz="8000" b="1" dirty="0" smtClean="0">
                <a:solidFill>
                  <a:srgbClr val="C00000"/>
                </a:solidFill>
                <a:latin typeface="Times New Roman" pitchFamily="18" charset="0"/>
                <a:cs typeface="Times New Roman" pitchFamily="18" charset="0"/>
              </a:rPr>
              <a:t>Faculty of Architecture, </a:t>
            </a:r>
          </a:p>
          <a:p>
            <a:pPr eaLnBrk="1" hangingPunct="1">
              <a:lnSpc>
                <a:spcPct val="120000"/>
              </a:lnSpc>
              <a:buNone/>
              <a:defRPr/>
            </a:pPr>
            <a:r>
              <a:rPr lang="en-US" sz="8000" b="1" dirty="0" smtClean="0">
                <a:solidFill>
                  <a:srgbClr val="C00000"/>
                </a:solidFill>
                <a:latin typeface="Times New Roman" pitchFamily="18" charset="0"/>
                <a:cs typeface="Times New Roman" pitchFamily="18" charset="0"/>
              </a:rPr>
              <a:t>     </a:t>
            </a:r>
            <a:r>
              <a:rPr lang="en-US" sz="8000" b="1" dirty="0" err="1" smtClean="0">
                <a:solidFill>
                  <a:srgbClr val="C00000"/>
                </a:solidFill>
                <a:latin typeface="Times New Roman" pitchFamily="18" charset="0"/>
                <a:cs typeface="Times New Roman" pitchFamily="18" charset="0"/>
              </a:rPr>
              <a:t>Urbanistics</a:t>
            </a:r>
            <a:r>
              <a:rPr lang="en-US" sz="8000" b="1" dirty="0" smtClean="0">
                <a:solidFill>
                  <a:srgbClr val="C00000"/>
                </a:solidFill>
                <a:latin typeface="Times New Roman" pitchFamily="18" charset="0"/>
                <a:cs typeface="Times New Roman" pitchFamily="18" charset="0"/>
              </a:rPr>
              <a:t> and Design;</a:t>
            </a:r>
            <a:endParaRPr lang="en-US" sz="8000" dirty="0" smtClean="0">
              <a:solidFill>
                <a:srgbClr val="C00000"/>
              </a:solidFill>
              <a:latin typeface="Times New Roman" pitchFamily="18" charset="0"/>
              <a:cs typeface="Times New Roman" pitchFamily="18" charset="0"/>
            </a:endParaRPr>
          </a:p>
          <a:p>
            <a:pPr eaLnBrk="1" hangingPunct="1">
              <a:lnSpc>
                <a:spcPct val="120000"/>
              </a:lnSpc>
              <a:defRPr/>
            </a:pPr>
            <a:r>
              <a:rPr lang="en-US" sz="8000" b="1" dirty="0" smtClean="0">
                <a:solidFill>
                  <a:srgbClr val="C00000"/>
                </a:solidFill>
                <a:latin typeface="Times New Roman" pitchFamily="18" charset="0"/>
                <a:cs typeface="Times New Roman" pitchFamily="18" charset="0"/>
              </a:rPr>
              <a:t>Faculty of Informatics and Control</a:t>
            </a:r>
          </a:p>
          <a:p>
            <a:pPr eaLnBrk="1" hangingPunct="1">
              <a:lnSpc>
                <a:spcPct val="120000"/>
              </a:lnSpc>
              <a:buNone/>
              <a:defRPr/>
            </a:pPr>
            <a:r>
              <a:rPr lang="en-US" sz="8000" b="1" dirty="0" smtClean="0">
                <a:solidFill>
                  <a:srgbClr val="C00000"/>
                </a:solidFill>
                <a:latin typeface="Times New Roman" pitchFamily="18" charset="0"/>
                <a:cs typeface="Times New Roman" pitchFamily="18" charset="0"/>
              </a:rPr>
              <a:t>      Systems;</a:t>
            </a:r>
            <a:endParaRPr lang="en-US" sz="8000" dirty="0" smtClean="0">
              <a:solidFill>
                <a:srgbClr val="C00000"/>
              </a:solidFill>
              <a:latin typeface="Times New Roman" pitchFamily="18" charset="0"/>
              <a:cs typeface="Times New Roman" pitchFamily="18" charset="0"/>
            </a:endParaRPr>
          </a:p>
          <a:p>
            <a:pPr eaLnBrk="1" hangingPunct="1">
              <a:lnSpc>
                <a:spcPct val="120000"/>
              </a:lnSpc>
              <a:defRPr/>
            </a:pPr>
            <a:r>
              <a:rPr lang="en-US" sz="8000" b="1" dirty="0" smtClean="0">
                <a:solidFill>
                  <a:srgbClr val="C00000"/>
                </a:solidFill>
                <a:latin typeface="Times New Roman" pitchFamily="18" charset="0"/>
                <a:cs typeface="Times New Roman" pitchFamily="18" charset="0"/>
              </a:rPr>
              <a:t>Faculty of Transportation and </a:t>
            </a:r>
          </a:p>
          <a:p>
            <a:pPr eaLnBrk="1" hangingPunct="1">
              <a:lnSpc>
                <a:spcPct val="120000"/>
              </a:lnSpc>
              <a:buNone/>
              <a:defRPr/>
            </a:pPr>
            <a:r>
              <a:rPr lang="en-US" sz="8000" b="1" dirty="0" smtClean="0">
                <a:solidFill>
                  <a:srgbClr val="C00000"/>
                </a:solidFill>
                <a:latin typeface="Times New Roman" pitchFamily="18" charset="0"/>
                <a:cs typeface="Times New Roman" pitchFamily="18" charset="0"/>
              </a:rPr>
              <a:t>      Mechanical Engineering;</a:t>
            </a:r>
            <a:endParaRPr lang="en-US" sz="8000" dirty="0" smtClean="0">
              <a:solidFill>
                <a:srgbClr val="C00000"/>
              </a:solidFill>
              <a:latin typeface="Times New Roman" pitchFamily="18" charset="0"/>
              <a:cs typeface="Times New Roman" pitchFamily="18" charset="0"/>
            </a:endParaRPr>
          </a:p>
          <a:p>
            <a:pPr eaLnBrk="1" hangingPunct="1">
              <a:lnSpc>
                <a:spcPct val="120000"/>
              </a:lnSpc>
              <a:defRPr/>
            </a:pPr>
            <a:r>
              <a:rPr lang="en-US" sz="8000" b="1" dirty="0" smtClean="0">
                <a:solidFill>
                  <a:srgbClr val="C00000"/>
                </a:solidFill>
                <a:latin typeface="Times New Roman" pitchFamily="18" charset="0"/>
                <a:cs typeface="Times New Roman" pitchFamily="18" charset="0"/>
              </a:rPr>
              <a:t>Humanity-Social Faculty. </a:t>
            </a:r>
            <a:r>
              <a:rPr lang="en-US" sz="8000" dirty="0" smtClean="0">
                <a:solidFill>
                  <a:schemeClr val="bg2">
                    <a:lumMod val="10000"/>
                  </a:schemeClr>
                </a:solidFill>
                <a:latin typeface="Times New Roman" pitchFamily="18" charset="0"/>
                <a:cs typeface="Times New Roman" pitchFamily="18" charset="0"/>
              </a:rPr>
              <a:t/>
            </a:r>
            <a:br>
              <a:rPr lang="en-US" sz="8000" dirty="0" smtClean="0">
                <a:solidFill>
                  <a:schemeClr val="bg2">
                    <a:lumMod val="10000"/>
                  </a:schemeClr>
                </a:solidFill>
                <a:latin typeface="Times New Roman" pitchFamily="18" charset="0"/>
                <a:cs typeface="Times New Roman" pitchFamily="18" charset="0"/>
              </a:rPr>
            </a:br>
            <a:r>
              <a:rPr lang="en-US" sz="4000" dirty="0" smtClean="0">
                <a:solidFill>
                  <a:schemeClr val="bg2">
                    <a:lumMod val="10000"/>
                  </a:schemeClr>
                </a:solidFill>
                <a:latin typeface="Times New Roman" pitchFamily="18" charset="0"/>
                <a:cs typeface="Times New Roman" pitchFamily="18" charset="0"/>
              </a:rPr>
              <a:t/>
            </a:r>
            <a:br>
              <a:rPr lang="en-US" sz="4000" dirty="0" smtClean="0">
                <a:solidFill>
                  <a:schemeClr val="bg2">
                    <a:lumMod val="10000"/>
                  </a:schemeClr>
                </a:solidFill>
                <a:latin typeface="Times New Roman" pitchFamily="18" charset="0"/>
                <a:cs typeface="Times New Roman" pitchFamily="18" charset="0"/>
              </a:rPr>
            </a:br>
            <a:endParaRPr lang="en-US" sz="4000" dirty="0" smtClean="0">
              <a:solidFill>
                <a:schemeClr val="bg2">
                  <a:lumMod val="10000"/>
                </a:schemeClr>
              </a:solidFill>
              <a:latin typeface="Times New Roman" pitchFamily="18" charset="0"/>
              <a:cs typeface="Times New Roman" pitchFamily="18" charset="0"/>
            </a:endParaRPr>
          </a:p>
          <a:p>
            <a:pPr eaLnBrk="1" hangingPunct="1">
              <a:lnSpc>
                <a:spcPct val="80000"/>
              </a:lnSpc>
              <a:defRPr/>
            </a:pPr>
            <a:r>
              <a:rPr lang="en-US" sz="4000" dirty="0" smtClean="0">
                <a:latin typeface="Times New Roman" pitchFamily="18" charset="0"/>
                <a:cs typeface="Times New Roman" pitchFamily="18" charset="0"/>
              </a:rPr>
              <a:t/>
            </a:r>
            <a:br>
              <a:rPr lang="en-US" sz="4000" dirty="0" smtClean="0">
                <a:latin typeface="Times New Roman" pitchFamily="18" charset="0"/>
                <a:cs typeface="Times New Roman" pitchFamily="18" charset="0"/>
              </a:rPr>
            </a:br>
            <a:r>
              <a:rPr lang="en-US" sz="4000" dirty="0" smtClean="0">
                <a:latin typeface="Times New Roman" pitchFamily="18" charset="0"/>
                <a:cs typeface="Times New Roman" pitchFamily="18" charset="0"/>
              </a:rPr>
              <a:t/>
            </a:r>
            <a:br>
              <a:rPr lang="en-US" sz="4000" dirty="0" smtClean="0">
                <a:latin typeface="Times New Roman" pitchFamily="18" charset="0"/>
                <a:cs typeface="Times New Roman" pitchFamily="18" charset="0"/>
              </a:rPr>
            </a:br>
            <a:r>
              <a:rPr lang="en-US" sz="4000" dirty="0" smtClean="0">
                <a:latin typeface="Times New Roman" pitchFamily="18" charset="0"/>
                <a:cs typeface="Times New Roman" pitchFamily="18" charset="0"/>
              </a:rPr>
              <a:t> </a:t>
            </a:r>
            <a:br>
              <a:rPr lang="en-US" sz="4000" dirty="0" smtClean="0">
                <a:latin typeface="Times New Roman" pitchFamily="18" charset="0"/>
                <a:cs typeface="Times New Roman" pitchFamily="18" charset="0"/>
              </a:rPr>
            </a:br>
            <a:r>
              <a:rPr lang="en-US" sz="4000" dirty="0" smtClean="0">
                <a:latin typeface="Times New Roman" pitchFamily="18" charset="0"/>
                <a:cs typeface="Times New Roman" pitchFamily="18" charset="0"/>
              </a:rPr>
              <a:t> </a:t>
            </a:r>
            <a:br>
              <a:rPr lang="en-US" sz="4000" dirty="0" smtClean="0">
                <a:latin typeface="Times New Roman" pitchFamily="18" charset="0"/>
                <a:cs typeface="Times New Roman" pitchFamily="18" charset="0"/>
              </a:rPr>
            </a:br>
            <a:r>
              <a:rPr lang="en-US" sz="4000" dirty="0" smtClean="0">
                <a:latin typeface="Times New Roman" pitchFamily="18" charset="0"/>
                <a:cs typeface="Times New Roman" pitchFamily="18" charset="0"/>
              </a:rPr>
              <a:t> </a:t>
            </a:r>
            <a:br>
              <a:rPr lang="en-US" sz="4000" dirty="0" smtClean="0">
                <a:latin typeface="Times New Roman" pitchFamily="18" charset="0"/>
                <a:cs typeface="Times New Roman" pitchFamily="18" charset="0"/>
              </a:rPr>
            </a:br>
            <a:r>
              <a:rPr lang="en-US" sz="4000" dirty="0" smtClean="0">
                <a:latin typeface="Times New Roman" pitchFamily="18" charset="0"/>
                <a:cs typeface="Times New Roman" pitchFamily="18" charset="0"/>
              </a:rPr>
              <a:t/>
            </a:r>
            <a:br>
              <a:rPr lang="en-US" sz="4000" dirty="0" smtClean="0">
                <a:latin typeface="Times New Roman" pitchFamily="18" charset="0"/>
                <a:cs typeface="Times New Roman" pitchFamily="18" charset="0"/>
              </a:rPr>
            </a:br>
            <a:endParaRPr lang="en-US" sz="4000" dirty="0" smtClean="0">
              <a:latin typeface="Times New Roman" pitchFamily="18" charset="0"/>
              <a:cs typeface="Times New Roman" pitchFamily="18" charset="0"/>
            </a:endParaRPr>
          </a:p>
        </p:txBody>
      </p:sp>
      <p:sp>
        <p:nvSpPr>
          <p:cNvPr id="3" name="Title 2"/>
          <p:cNvSpPr>
            <a:spLocks noGrp="1"/>
          </p:cNvSpPr>
          <p:nvPr>
            <p:ph type="title"/>
          </p:nvPr>
        </p:nvSpPr>
        <p:spPr>
          <a:xfrm>
            <a:off x="457200" y="260648"/>
            <a:ext cx="8686800" cy="838200"/>
          </a:xfrm>
        </p:spPr>
        <p:txBody>
          <a:bodyPr>
            <a:normAutofit/>
          </a:bodyPr>
          <a:lstStyle/>
          <a:p>
            <a:pPr eaLnBrk="1" fontAlgn="auto" hangingPunct="1">
              <a:spcAft>
                <a:spcPts val="0"/>
              </a:spcAft>
              <a:defRPr/>
            </a:pPr>
            <a:r>
              <a:rPr lang="en-US" sz="2400" b="1" dirty="0" smtClean="0">
                <a:solidFill>
                  <a:srgbClr val="FF0000"/>
                </a:solidFill>
                <a:latin typeface="Times New Roman" pitchFamily="18" charset="0"/>
                <a:cs typeface="Times New Roman" pitchFamily="18" charset="0"/>
              </a:rPr>
              <a:t>                  The General Information </a:t>
            </a:r>
            <a:endParaRPr lang="en-US" sz="2400" b="1" dirty="0"/>
          </a:p>
        </p:txBody>
      </p:sp>
    </p:spTree>
  </p:cSld>
  <p:clrMapOvr>
    <a:masterClrMapping/>
  </p:clrMapOvr>
  <p:transition advClick="0">
    <p:check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5" name="Picture 4"/>
          <p:cNvPicPr>
            <a:picLocks noChangeAspect="1" noChangeArrowheads="1"/>
          </p:cNvPicPr>
          <p:nvPr/>
        </p:nvPicPr>
        <p:blipFill>
          <a:blip r:embed="rId2" cstate="print"/>
          <a:srcRect/>
          <a:stretch>
            <a:fillRect/>
          </a:stretch>
        </p:blipFill>
        <p:spPr bwMode="auto">
          <a:xfrm>
            <a:off x="7286625" y="357188"/>
            <a:ext cx="1247775" cy="1131887"/>
          </a:xfrm>
          <a:prstGeom prst="rect">
            <a:avLst/>
          </a:prstGeom>
          <a:noFill/>
          <a:ln w="9525">
            <a:noFill/>
            <a:miter lim="800000"/>
            <a:headEnd/>
            <a:tailEnd/>
          </a:ln>
        </p:spPr>
      </p:pic>
      <p:sp>
        <p:nvSpPr>
          <p:cNvPr id="10243" name="Content Placeholder 1"/>
          <p:cNvSpPr>
            <a:spLocks noGrp="1"/>
          </p:cNvSpPr>
          <p:nvPr>
            <p:ph idx="1"/>
          </p:nvPr>
        </p:nvSpPr>
        <p:spPr>
          <a:xfrm>
            <a:off x="467544" y="1554163"/>
            <a:ext cx="8208912" cy="2018853"/>
          </a:xfrm>
        </p:spPr>
        <p:txBody>
          <a:bodyPr/>
          <a:lstStyle/>
          <a:p>
            <a:pPr algn="just" eaLnBrk="1" hangingPunct="1">
              <a:buFont typeface="Wingdings 3" pitchFamily="18" charset="2"/>
              <a:buNone/>
            </a:pPr>
            <a:r>
              <a:rPr lang="en-US"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From 1995 GTU gradually began installation of new training standards, which officially has accepted, when the country  at 2005 joined  the well known  Bologna process. At the moment trainees would study  on four educational  programs, which are:</a:t>
            </a:r>
            <a:endParaRPr lang="en-US" sz="2800" b="1" dirty="0" smtClean="0">
              <a:solidFill>
                <a:srgbClr val="604A7B"/>
              </a:solidFill>
              <a:latin typeface="Times New Roman" pitchFamily="18" charset="0"/>
              <a:cs typeface="Times New Roman" pitchFamily="18" charset="0"/>
            </a:endParaRPr>
          </a:p>
          <a:p>
            <a:pPr eaLnBrk="1" hangingPunct="1"/>
            <a:r>
              <a:rPr lang="en-US" sz="2800" b="1" dirty="0" smtClean="0">
                <a:solidFill>
                  <a:srgbClr val="C00000"/>
                </a:solidFill>
                <a:latin typeface="Times New Roman" pitchFamily="18" charset="0"/>
                <a:cs typeface="Times New Roman" pitchFamily="18" charset="0"/>
              </a:rPr>
              <a:t>Bachelor study programs;</a:t>
            </a:r>
          </a:p>
          <a:p>
            <a:pPr eaLnBrk="1" hangingPunct="1"/>
            <a:r>
              <a:rPr lang="en-US" sz="2800" b="1" dirty="0" smtClean="0">
                <a:solidFill>
                  <a:srgbClr val="C00000"/>
                </a:solidFill>
                <a:latin typeface="Times New Roman" pitchFamily="18" charset="0"/>
                <a:cs typeface="Times New Roman" pitchFamily="18" charset="0"/>
              </a:rPr>
              <a:t>Master study programs;</a:t>
            </a:r>
          </a:p>
          <a:p>
            <a:pPr eaLnBrk="1" hangingPunct="1"/>
            <a:r>
              <a:rPr lang="en-US" sz="2800" b="1" dirty="0" smtClean="0">
                <a:solidFill>
                  <a:srgbClr val="C00000"/>
                </a:solidFill>
                <a:latin typeface="Times New Roman" pitchFamily="18" charset="0"/>
                <a:cs typeface="Times New Roman" pitchFamily="18" charset="0"/>
              </a:rPr>
              <a:t>Doctoral programs; </a:t>
            </a:r>
          </a:p>
          <a:p>
            <a:pPr eaLnBrk="1" hangingPunct="1"/>
            <a:r>
              <a:rPr lang="en-US" sz="2800" b="1" dirty="0" smtClean="0">
                <a:solidFill>
                  <a:srgbClr val="C00000"/>
                </a:solidFill>
                <a:latin typeface="Times New Roman" pitchFamily="18" charset="0"/>
                <a:cs typeface="Times New Roman" pitchFamily="18" charset="0"/>
              </a:rPr>
              <a:t>Professional education; </a:t>
            </a:r>
          </a:p>
          <a:p>
            <a:pPr eaLnBrk="1" hangingPunct="1"/>
            <a:r>
              <a:rPr lang="en-US" sz="2800" b="1" dirty="0" smtClean="0">
                <a:solidFill>
                  <a:srgbClr val="C00000"/>
                </a:solidFill>
                <a:latin typeface="Times New Roman" pitchFamily="18" charset="0"/>
                <a:cs typeface="Times New Roman" pitchFamily="18" charset="0"/>
              </a:rPr>
              <a:t>Post Doctoral Education (It’s being developed). </a:t>
            </a:r>
          </a:p>
        </p:txBody>
      </p:sp>
      <p:sp>
        <p:nvSpPr>
          <p:cNvPr id="3" name="Title 2"/>
          <p:cNvSpPr>
            <a:spLocks noGrp="1"/>
          </p:cNvSpPr>
          <p:nvPr>
            <p:ph type="title"/>
          </p:nvPr>
        </p:nvSpPr>
        <p:spPr/>
        <p:txBody>
          <a:bodyPr>
            <a:normAutofit/>
          </a:bodyPr>
          <a:lstStyle/>
          <a:p>
            <a:pPr algn="ctr" eaLnBrk="1" fontAlgn="auto" hangingPunct="1">
              <a:spcAft>
                <a:spcPts val="0"/>
              </a:spcAft>
              <a:defRPr/>
            </a:pPr>
            <a:r>
              <a:rPr lang="en-US" sz="2400" b="1" dirty="0" smtClean="0">
                <a:solidFill>
                  <a:srgbClr val="FF0000"/>
                </a:solidFill>
                <a:latin typeface="Times New Roman" pitchFamily="18" charset="0"/>
                <a:cs typeface="Times New Roman" pitchFamily="18" charset="0"/>
              </a:rPr>
              <a:t>The General Information </a:t>
            </a:r>
            <a:endParaRPr lang="en-US" sz="2400" b="1" dirty="0"/>
          </a:p>
        </p:txBody>
      </p:sp>
    </p:spTree>
  </p:cSld>
  <p:clrMapOvr>
    <a:masterClrMapping/>
  </p:clrMapOvr>
  <p:transition advClick="0">
    <p:check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2400" b="1" dirty="0" smtClean="0">
                <a:solidFill>
                  <a:srgbClr val="FF0000"/>
                </a:solidFill>
                <a:latin typeface="Times New Roman" pitchFamily="18" charset="0"/>
                <a:cs typeface="Times New Roman" pitchFamily="18" charset="0"/>
              </a:rPr>
              <a:t>Actions of Georgian Technical University </a:t>
            </a:r>
            <a:endParaRPr lang="en-US" sz="2400" dirty="0">
              <a:solidFill>
                <a:srgbClr val="FF0000"/>
              </a:solidFill>
            </a:endParaRPr>
          </a:p>
        </p:txBody>
      </p:sp>
      <p:sp>
        <p:nvSpPr>
          <p:cNvPr id="3" name="Content Placeholder 2"/>
          <p:cNvSpPr>
            <a:spLocks noGrp="1"/>
          </p:cNvSpPr>
          <p:nvPr>
            <p:ph idx="1"/>
          </p:nvPr>
        </p:nvSpPr>
        <p:spPr>
          <a:xfrm>
            <a:off x="304800" y="1554163"/>
            <a:ext cx="8371656" cy="4525962"/>
          </a:xfrm>
        </p:spPr>
        <p:txBody>
          <a:bodyPr/>
          <a:lstStyle/>
          <a:p>
            <a:pPr algn="just"/>
            <a:r>
              <a:rPr lang="en-US" sz="2400" b="1" dirty="0" smtClean="0">
                <a:solidFill>
                  <a:srgbClr val="C00000"/>
                </a:solidFill>
                <a:latin typeface="Times New Roman" pitchFamily="18" charset="0"/>
                <a:cs typeface="Times New Roman" pitchFamily="18" charset="0"/>
              </a:rPr>
              <a:t>Establishment science commercialization department at Georgian Technical University (GTU)</a:t>
            </a:r>
          </a:p>
          <a:p>
            <a:pPr algn="just"/>
            <a:r>
              <a:rPr lang="en-US" sz="2400" b="1" dirty="0" smtClean="0">
                <a:solidFill>
                  <a:srgbClr val="C00000"/>
                </a:solidFill>
                <a:latin typeface="Times New Roman" pitchFamily="18" charset="0"/>
                <a:cs typeface="Times New Roman" pitchFamily="18" charset="0"/>
              </a:rPr>
              <a:t>Convinced Georgian Government in the necessity of creation Techno Park in GTU.</a:t>
            </a:r>
          </a:p>
          <a:p>
            <a:pPr algn="just"/>
            <a:r>
              <a:rPr lang="en-US" sz="2400" b="1" dirty="0" smtClean="0">
                <a:solidFill>
                  <a:srgbClr val="C00000"/>
                </a:solidFill>
                <a:latin typeface="Times New Roman" pitchFamily="18" charset="0"/>
                <a:cs typeface="Times New Roman" pitchFamily="18" charset="0"/>
              </a:rPr>
              <a:t>Prepared the necessary documentation for Georgian Parliament for receiving new legislation, concerning the university innovation production.</a:t>
            </a:r>
          </a:p>
          <a:p>
            <a:pPr algn="just"/>
            <a:r>
              <a:rPr lang="en-US" sz="2400" b="1" dirty="0" smtClean="0">
                <a:solidFill>
                  <a:srgbClr val="C00000"/>
                </a:solidFill>
                <a:latin typeface="Times New Roman" pitchFamily="18" charset="0"/>
                <a:cs typeface="Times New Roman" pitchFamily="18" charset="0"/>
              </a:rPr>
              <a:t>Established the international projects consultancy service at the university.</a:t>
            </a:r>
          </a:p>
          <a:p>
            <a:endParaRPr lang="en-US" sz="2400" dirty="0"/>
          </a:p>
        </p:txBody>
      </p:sp>
      <p:sp>
        <p:nvSpPr>
          <p:cNvPr id="4" name="Date Placeholder 3"/>
          <p:cNvSpPr>
            <a:spLocks noGrp="1"/>
          </p:cNvSpPr>
          <p:nvPr>
            <p:ph type="dt" sz="half" idx="10"/>
          </p:nvPr>
        </p:nvSpPr>
        <p:spPr/>
        <p:txBody>
          <a:bodyPr/>
          <a:lstStyle/>
          <a:p>
            <a:pPr>
              <a:defRPr/>
            </a:pPr>
            <a:fld id="{B28AA024-6C90-4F09-A920-8AF35BA7857B}" type="datetime1">
              <a:rPr lang="ka-GE" smtClean="0"/>
              <a:pPr>
                <a:defRPr/>
              </a:pPr>
              <a:t>26.03.2011</a:t>
            </a:fld>
            <a:endParaRPr lang="en-US" dirty="0"/>
          </a:p>
        </p:txBody>
      </p:sp>
      <p:sp>
        <p:nvSpPr>
          <p:cNvPr id="5" name="Slide Number Placeholder 4"/>
          <p:cNvSpPr>
            <a:spLocks noGrp="1"/>
          </p:cNvSpPr>
          <p:nvPr>
            <p:ph type="sldNum" sz="quarter" idx="12"/>
          </p:nvPr>
        </p:nvSpPr>
        <p:spPr/>
        <p:txBody>
          <a:bodyPr/>
          <a:lstStyle/>
          <a:p>
            <a:pPr>
              <a:defRPr/>
            </a:pPr>
            <a:fld id="{04BEB12B-1FF7-4061-B23D-A5B8A910E007}" type="slidenum">
              <a:rPr lang="en-US" smtClean="0"/>
              <a:pPr>
                <a:defRPr/>
              </a:pPr>
              <a:t>13</a:t>
            </a:fld>
            <a:endParaRPr lang="en-US" dirty="0"/>
          </a:p>
        </p:txBody>
      </p:sp>
    </p:spTree>
  </p:cSld>
  <p:clrMapOvr>
    <a:masterClrMapping/>
  </p:clrMapOvr>
  <p:transition advClick="0">
    <p:spli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2"/>
          <p:cNvSpPr>
            <a:spLocks noGrp="1"/>
          </p:cNvSpPr>
          <p:nvPr>
            <p:ph idx="1"/>
          </p:nvPr>
        </p:nvSpPr>
        <p:spPr>
          <a:xfrm>
            <a:off x="251520" y="1556792"/>
            <a:ext cx="8280920" cy="4741987"/>
          </a:xfrm>
        </p:spPr>
        <p:txBody>
          <a:bodyPr/>
          <a:lstStyle/>
          <a:p>
            <a:pPr marL="365125" indent="-255588" algn="just" eaLnBrk="1" hangingPunct="1">
              <a:lnSpc>
                <a:spcPct val="90000"/>
              </a:lnSpc>
              <a:buFont typeface="Wingdings 3" pitchFamily="18" charset="2"/>
              <a:buNone/>
            </a:pPr>
            <a:r>
              <a:rPr lang="en-US" sz="2400"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Besides of educational activity the Georgian Technical University is also a powerful scientific organization, where scientific centers and laboratories for many decades were and are performed scientific-research works in such important fields as: </a:t>
            </a:r>
            <a:r>
              <a:rPr lang="en-US" sz="2800" b="1" dirty="0" smtClean="0">
                <a:solidFill>
                  <a:srgbClr val="0070C0"/>
                </a:solidFill>
                <a:latin typeface="Times New Roman" pitchFamily="18" charset="0"/>
                <a:cs typeface="Times New Roman" pitchFamily="18" charset="0"/>
              </a:rPr>
              <a:t>information technologies and automatic systems, metallurgy and chemical technologies, biotechnology, machine building, aeronautics and astronautics, civil engineering and architect, power engineering, transport, mining and geology, etc. </a:t>
            </a:r>
          </a:p>
        </p:txBody>
      </p:sp>
      <p:sp>
        <p:nvSpPr>
          <p:cNvPr id="9" name="Slide Number Placeholder 8"/>
          <p:cNvSpPr>
            <a:spLocks noGrp="1"/>
          </p:cNvSpPr>
          <p:nvPr>
            <p:ph type="sldNum" sz="quarter" idx="12"/>
          </p:nvPr>
        </p:nvSpPr>
        <p:spPr/>
        <p:txBody>
          <a:bodyPr/>
          <a:lstStyle/>
          <a:p>
            <a:pPr>
              <a:defRPr/>
            </a:pPr>
            <a:fld id="{3FCBBC47-D5A1-4CDC-A7AE-54D0937E01EA}" type="slidenum">
              <a:rPr lang="en-US"/>
              <a:pPr>
                <a:defRPr/>
              </a:pPr>
              <a:t>14</a:t>
            </a:fld>
            <a:endParaRPr lang="en-US" dirty="0"/>
          </a:p>
        </p:txBody>
      </p:sp>
      <p:sp>
        <p:nvSpPr>
          <p:cNvPr id="11269" name="Rectangle 5"/>
          <p:cNvSpPr>
            <a:spLocks noChangeArrowheads="1"/>
          </p:cNvSpPr>
          <p:nvPr/>
        </p:nvSpPr>
        <p:spPr bwMode="auto">
          <a:xfrm>
            <a:off x="500063" y="428625"/>
            <a:ext cx="7858125" cy="461665"/>
          </a:xfrm>
          <a:prstGeom prst="rect">
            <a:avLst/>
          </a:prstGeom>
          <a:noFill/>
          <a:ln w="9525">
            <a:noFill/>
            <a:miter lim="800000"/>
            <a:headEnd/>
            <a:tailEnd/>
          </a:ln>
        </p:spPr>
        <p:txBody>
          <a:bodyPr>
            <a:spAutoFit/>
          </a:bodyPr>
          <a:lstStyle/>
          <a:p>
            <a:pPr algn="ctr"/>
            <a:r>
              <a:rPr lang="en-US" sz="2400" b="1" dirty="0">
                <a:solidFill>
                  <a:srgbClr val="FF0000"/>
                </a:solidFill>
                <a:latin typeface="Times New Roman" pitchFamily="18" charset="0"/>
                <a:cs typeface="Times New Roman" pitchFamily="18" charset="0"/>
              </a:rPr>
              <a:t>Scientific activity </a:t>
            </a:r>
            <a:r>
              <a:rPr lang="en-US" sz="2400" b="1" dirty="0" smtClean="0">
                <a:solidFill>
                  <a:srgbClr val="FF0000"/>
                </a:solidFill>
                <a:latin typeface="Times New Roman" pitchFamily="18" charset="0"/>
                <a:cs typeface="Times New Roman" pitchFamily="18" charset="0"/>
              </a:rPr>
              <a:t>at Georgian Technical University</a:t>
            </a:r>
            <a:endParaRPr lang="ru-RU" sz="2400" dirty="0">
              <a:latin typeface="Times New Roman" pitchFamily="18" charset="0"/>
              <a:cs typeface="Times New Roman" pitchFamily="18" charset="0"/>
            </a:endParaRPr>
          </a:p>
        </p:txBody>
      </p:sp>
      <p:pic>
        <p:nvPicPr>
          <p:cNvPr id="11270" name="Picture 4"/>
          <p:cNvPicPr>
            <a:picLocks noChangeAspect="1" noChangeArrowheads="1"/>
          </p:cNvPicPr>
          <p:nvPr/>
        </p:nvPicPr>
        <p:blipFill>
          <a:blip r:embed="rId3" cstate="print"/>
          <a:srcRect/>
          <a:stretch>
            <a:fillRect/>
          </a:stretch>
        </p:blipFill>
        <p:spPr bwMode="auto">
          <a:xfrm>
            <a:off x="7885113" y="476250"/>
            <a:ext cx="1011237" cy="917575"/>
          </a:xfrm>
          <a:prstGeom prst="rect">
            <a:avLst/>
          </a:prstGeom>
          <a:noFill/>
          <a:ln w="9525">
            <a:noFill/>
            <a:miter lim="800000"/>
            <a:headEnd/>
            <a:tailEnd/>
          </a:ln>
        </p:spPr>
      </p:pic>
    </p:spTree>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Content Placeholder 1"/>
          <p:cNvSpPr>
            <a:spLocks noGrp="1"/>
          </p:cNvSpPr>
          <p:nvPr>
            <p:ph idx="1"/>
          </p:nvPr>
        </p:nvSpPr>
        <p:spPr>
          <a:xfrm>
            <a:off x="142875" y="1412776"/>
            <a:ext cx="5214938" cy="4619724"/>
          </a:xfrm>
        </p:spPr>
        <p:txBody>
          <a:bodyPr/>
          <a:lstStyle/>
          <a:p>
            <a:pPr algn="just" eaLnBrk="1" hangingPunct="1">
              <a:lnSpc>
                <a:spcPct val="90000"/>
              </a:lnSpc>
              <a:buFont typeface="Wingdings 2" pitchFamily="18" charset="2"/>
              <a:buNone/>
            </a:pPr>
            <a:r>
              <a:rPr lang="en-US" sz="1800" dirty="0" smtClean="0">
                <a:solidFill>
                  <a:srgbClr val="002060"/>
                </a:solidFill>
                <a:latin typeface="Times New Roman" pitchFamily="18" charset="0"/>
                <a:cs typeface="Times New Roman" pitchFamily="18" charset="0"/>
              </a:rPr>
              <a:t>             </a:t>
            </a:r>
            <a:r>
              <a:rPr lang="en-US" sz="2400" dirty="0" smtClean="0">
                <a:solidFill>
                  <a:srgbClr val="002060"/>
                </a:solidFill>
                <a:latin typeface="Times New Roman" pitchFamily="18" charset="0"/>
                <a:cs typeface="Times New Roman" pitchFamily="18" charset="0"/>
              </a:rPr>
              <a:t>The major scientific activity of the center was and is concerned to fundamental researches of structural-phase conversion of condensed environment, to creation of new scientific  methods of research and new technologies (including </a:t>
            </a:r>
            <a:r>
              <a:rPr lang="en-US" sz="2400" dirty="0" err="1" smtClean="0">
                <a:solidFill>
                  <a:srgbClr val="002060"/>
                </a:solidFill>
                <a:latin typeface="Times New Roman" pitchFamily="18" charset="0"/>
                <a:cs typeface="Times New Roman" pitchFamily="18" charset="0"/>
              </a:rPr>
              <a:t>nano</a:t>
            </a:r>
            <a:r>
              <a:rPr lang="en-US" sz="2400" dirty="0" smtClean="0">
                <a:solidFill>
                  <a:srgbClr val="002060"/>
                </a:solidFill>
                <a:latin typeface="Times New Roman" pitchFamily="18" charset="0"/>
                <a:cs typeface="Times New Roman" pitchFamily="18" charset="0"/>
              </a:rPr>
              <a:t>-technologies) scientific grounds for production of new constructional and fundamental purpose materials and items needed for contemporary technique</a:t>
            </a:r>
            <a:endParaRPr lang="en-US" sz="2400" dirty="0" smtClean="0">
              <a:solidFill>
                <a:schemeClr val="tx1"/>
              </a:solidFill>
              <a:latin typeface="Times New Roman" pitchFamily="18" charset="0"/>
              <a:cs typeface="Times New Roman" pitchFamily="18" charset="0"/>
            </a:endParaRPr>
          </a:p>
        </p:txBody>
      </p:sp>
      <p:sp>
        <p:nvSpPr>
          <p:cNvPr id="11" name="Slide Number Placeholder 10"/>
          <p:cNvSpPr>
            <a:spLocks noGrp="1"/>
          </p:cNvSpPr>
          <p:nvPr>
            <p:ph type="sldNum" sz="quarter" idx="12"/>
          </p:nvPr>
        </p:nvSpPr>
        <p:spPr/>
        <p:txBody>
          <a:bodyPr/>
          <a:lstStyle/>
          <a:p>
            <a:pPr>
              <a:defRPr/>
            </a:pPr>
            <a:fld id="{3888DF1B-93A6-47FD-BC17-5255D935D2E2}" type="slidenum">
              <a:rPr lang="en-US"/>
              <a:pPr>
                <a:defRPr/>
              </a:pPr>
              <a:t>15</a:t>
            </a:fld>
            <a:endParaRPr lang="en-US" dirty="0"/>
          </a:p>
        </p:txBody>
      </p:sp>
      <p:pic>
        <p:nvPicPr>
          <p:cNvPr id="14341" name="Picture 3"/>
          <p:cNvPicPr>
            <a:picLocks noChangeAspect="1" noChangeArrowheads="1"/>
          </p:cNvPicPr>
          <p:nvPr/>
        </p:nvPicPr>
        <p:blipFill>
          <a:blip r:embed="rId3" cstate="print"/>
          <a:srcRect/>
          <a:stretch>
            <a:fillRect/>
          </a:stretch>
        </p:blipFill>
        <p:spPr bwMode="auto">
          <a:xfrm>
            <a:off x="5857875" y="1428750"/>
            <a:ext cx="2770188" cy="2214563"/>
          </a:xfrm>
          <a:prstGeom prst="rect">
            <a:avLst/>
          </a:prstGeom>
          <a:noFill/>
          <a:ln w="9525">
            <a:noFill/>
            <a:miter lim="800000"/>
            <a:headEnd/>
            <a:tailEnd/>
          </a:ln>
        </p:spPr>
      </p:pic>
      <p:pic>
        <p:nvPicPr>
          <p:cNvPr id="14342" name="Picture 4"/>
          <p:cNvPicPr>
            <a:picLocks noChangeAspect="1" noChangeArrowheads="1"/>
          </p:cNvPicPr>
          <p:nvPr/>
        </p:nvPicPr>
        <p:blipFill>
          <a:blip r:embed="rId4" cstate="print"/>
          <a:srcRect/>
          <a:stretch>
            <a:fillRect/>
          </a:stretch>
        </p:blipFill>
        <p:spPr bwMode="auto">
          <a:xfrm>
            <a:off x="5883275" y="3829050"/>
            <a:ext cx="2903538" cy="2600325"/>
          </a:xfrm>
          <a:prstGeom prst="rect">
            <a:avLst/>
          </a:prstGeom>
          <a:noFill/>
          <a:ln w="9525">
            <a:noFill/>
            <a:miter lim="800000"/>
            <a:headEnd/>
            <a:tailEnd/>
          </a:ln>
        </p:spPr>
      </p:pic>
      <p:sp>
        <p:nvSpPr>
          <p:cNvPr id="14343" name="Rectangle 5"/>
          <p:cNvSpPr>
            <a:spLocks noChangeArrowheads="1"/>
          </p:cNvSpPr>
          <p:nvPr/>
        </p:nvSpPr>
        <p:spPr bwMode="auto">
          <a:xfrm>
            <a:off x="250825" y="333375"/>
            <a:ext cx="6950075" cy="523220"/>
          </a:xfrm>
          <a:prstGeom prst="rect">
            <a:avLst/>
          </a:prstGeom>
          <a:noFill/>
          <a:ln w="9525">
            <a:noFill/>
            <a:miter lim="800000"/>
            <a:headEnd/>
            <a:tailEnd/>
          </a:ln>
        </p:spPr>
        <p:txBody>
          <a:bodyPr>
            <a:spAutoFit/>
          </a:bodyPr>
          <a:lstStyle/>
          <a:p>
            <a:pPr algn="ctr"/>
            <a:r>
              <a:rPr lang="en-US" sz="2800" b="1" dirty="0">
                <a:solidFill>
                  <a:srgbClr val="FF0000"/>
                </a:solidFill>
                <a:latin typeface="Times New Roman" pitchFamily="18" charset="0"/>
                <a:cs typeface="Times New Roman" pitchFamily="18" charset="0"/>
              </a:rPr>
              <a:t>Republican center of structural researches</a:t>
            </a:r>
            <a:endParaRPr lang="ru-RU" sz="2800" dirty="0">
              <a:latin typeface="Times New Roman" pitchFamily="18" charset="0"/>
              <a:cs typeface="Times New Roman" pitchFamily="18" charset="0"/>
            </a:endParaRPr>
          </a:p>
        </p:txBody>
      </p:sp>
      <p:pic>
        <p:nvPicPr>
          <p:cNvPr id="14344" name="Picture 4"/>
          <p:cNvPicPr>
            <a:picLocks noChangeAspect="1" noChangeArrowheads="1"/>
          </p:cNvPicPr>
          <p:nvPr/>
        </p:nvPicPr>
        <p:blipFill>
          <a:blip r:embed="rId5" cstate="print"/>
          <a:srcRect/>
          <a:stretch>
            <a:fillRect/>
          </a:stretch>
        </p:blipFill>
        <p:spPr bwMode="auto">
          <a:xfrm>
            <a:off x="7885113" y="260350"/>
            <a:ext cx="1011237" cy="917575"/>
          </a:xfrm>
          <a:prstGeom prst="rect">
            <a:avLst/>
          </a:prstGeom>
          <a:noFill/>
          <a:ln w="9525">
            <a:noFill/>
            <a:miter lim="800000"/>
            <a:headEnd/>
            <a:tailEnd/>
          </a:ln>
        </p:spPr>
      </p:pic>
    </p:spTree>
  </p:cSld>
  <p:clrMapOvr>
    <a:masterClrMapping/>
  </p:clrMapOvr>
  <p:transition advClick="0">
    <p:wipe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1"/>
          <p:cNvSpPr>
            <a:spLocks noGrp="1"/>
          </p:cNvSpPr>
          <p:nvPr>
            <p:ph idx="1"/>
          </p:nvPr>
        </p:nvSpPr>
        <p:spPr>
          <a:xfrm>
            <a:off x="142875" y="1643063"/>
            <a:ext cx="5972175" cy="4786312"/>
          </a:xfrm>
        </p:spPr>
        <p:txBody>
          <a:bodyPr/>
          <a:lstStyle/>
          <a:p>
            <a:pPr algn="just" eaLnBrk="1" hangingPunct="1">
              <a:lnSpc>
                <a:spcPct val="90000"/>
              </a:lnSpc>
              <a:buFont typeface="Wingdings 2" pitchFamily="18" charset="2"/>
              <a:buNone/>
            </a:pPr>
            <a:r>
              <a:rPr lang="en-US" sz="2800" b="1" dirty="0" smtClean="0">
                <a:solidFill>
                  <a:srgbClr val="C00000"/>
                </a:solidFill>
                <a:latin typeface="Times New Roman" pitchFamily="18" charset="0"/>
                <a:cs typeface="Times New Roman" pitchFamily="18" charset="0"/>
              </a:rPr>
              <a:t>    On contemporary stage the center performs the following scientific and applied works:  </a:t>
            </a:r>
          </a:p>
          <a:p>
            <a:pPr algn="just" eaLnBrk="1" hangingPunct="1">
              <a:lnSpc>
                <a:spcPct val="90000"/>
              </a:lnSpc>
              <a:buFontTx/>
              <a:buNone/>
            </a:pPr>
            <a:r>
              <a:rPr lang="en-US" sz="2400" dirty="0" smtClean="0">
                <a:solidFill>
                  <a:srgbClr val="002060"/>
                </a:solidFill>
                <a:latin typeface="Times New Roman" pitchFamily="18" charset="0"/>
                <a:cs typeface="Times New Roman" pitchFamily="18" charset="0"/>
              </a:rPr>
              <a:t>       1. Creation of </a:t>
            </a:r>
            <a:r>
              <a:rPr lang="en-US" sz="2400" dirty="0" err="1" smtClean="0">
                <a:solidFill>
                  <a:srgbClr val="002060"/>
                </a:solidFill>
                <a:latin typeface="Times New Roman" pitchFamily="18" charset="0"/>
                <a:cs typeface="Times New Roman" pitchFamily="18" charset="0"/>
              </a:rPr>
              <a:t>nano</a:t>
            </a:r>
            <a:r>
              <a:rPr lang="en-US" sz="2400" dirty="0" smtClean="0">
                <a:solidFill>
                  <a:srgbClr val="002060"/>
                </a:solidFill>
                <a:latin typeface="Times New Roman" pitchFamily="18" charset="0"/>
                <a:cs typeface="Times New Roman" pitchFamily="18" charset="0"/>
              </a:rPr>
              <a:t>-crystalline scintillation materials, powders and solid samples; </a:t>
            </a:r>
          </a:p>
          <a:p>
            <a:pPr algn="just" eaLnBrk="1" hangingPunct="1">
              <a:lnSpc>
                <a:spcPct val="90000"/>
              </a:lnSpc>
              <a:buFontTx/>
              <a:buNone/>
            </a:pPr>
            <a:r>
              <a:rPr lang="en-US" sz="2400" dirty="0" smtClean="0">
                <a:solidFill>
                  <a:srgbClr val="002060"/>
                </a:solidFill>
                <a:latin typeface="Times New Roman" pitchFamily="18" charset="0"/>
                <a:cs typeface="Times New Roman" pitchFamily="18" charset="0"/>
              </a:rPr>
              <a:t>       2. </a:t>
            </a:r>
            <a:r>
              <a:rPr lang="en-US" sz="2400" dirty="0" err="1" smtClean="0">
                <a:solidFill>
                  <a:srgbClr val="002060"/>
                </a:solidFill>
                <a:latin typeface="Times New Roman" pitchFamily="18" charset="0"/>
                <a:cs typeface="Times New Roman" pitchFamily="18" charset="0"/>
              </a:rPr>
              <a:t>Nano</a:t>
            </a:r>
            <a:r>
              <a:rPr lang="en-US" sz="2400" dirty="0" smtClean="0">
                <a:solidFill>
                  <a:srgbClr val="002060"/>
                </a:solidFill>
                <a:latin typeface="Times New Roman" pitchFamily="18" charset="0"/>
                <a:cs typeface="Times New Roman" pitchFamily="18" charset="0"/>
              </a:rPr>
              <a:t>-crystalline hard alloys and billets: water  current cutting nozzle, high pressure water intake facility shaft, cutting tools, wear-resistant members of machines and devices, plates of bullet-proof vests.</a:t>
            </a:r>
          </a:p>
          <a:p>
            <a:pPr algn="just" eaLnBrk="1" hangingPunct="1">
              <a:lnSpc>
                <a:spcPct val="90000"/>
              </a:lnSpc>
              <a:buFontTx/>
              <a:buNone/>
            </a:pPr>
            <a:r>
              <a:rPr lang="en-US" sz="2400" dirty="0" smtClean="0">
                <a:solidFill>
                  <a:srgbClr val="002060"/>
                </a:solidFill>
                <a:latin typeface="Times New Roman" pitchFamily="18" charset="0"/>
                <a:cs typeface="Times New Roman" pitchFamily="18" charset="0"/>
              </a:rPr>
              <a:t>       3. Technology development of </a:t>
            </a:r>
            <a:r>
              <a:rPr lang="en-US" sz="2400" dirty="0" err="1" smtClean="0">
                <a:solidFill>
                  <a:srgbClr val="002060"/>
                </a:solidFill>
                <a:latin typeface="Times New Roman" pitchFamily="18" charset="0"/>
                <a:cs typeface="Times New Roman" pitchFamily="18" charset="0"/>
              </a:rPr>
              <a:t>nano</a:t>
            </a:r>
            <a:r>
              <a:rPr lang="en-US" sz="2400" dirty="0" smtClean="0">
                <a:solidFill>
                  <a:srgbClr val="002060"/>
                </a:solidFill>
                <a:latin typeface="Times New Roman" pitchFamily="18" charset="0"/>
                <a:cs typeface="Times New Roman" pitchFamily="18" charset="0"/>
              </a:rPr>
              <a:t>-crystalline composite materials production.</a:t>
            </a:r>
            <a:endParaRPr lang="en-US" sz="2400" dirty="0" smtClean="0">
              <a:latin typeface="Times New Roman" pitchFamily="18" charset="0"/>
              <a:cs typeface="Times New Roman" pitchFamily="18" charset="0"/>
            </a:endParaRPr>
          </a:p>
          <a:p>
            <a:pPr eaLnBrk="1" hangingPunct="1">
              <a:lnSpc>
                <a:spcPct val="90000"/>
              </a:lnSpc>
              <a:buFont typeface="Wingdings 2" pitchFamily="18" charset="2"/>
              <a:buNone/>
            </a:pPr>
            <a:endParaRPr lang="en-US" dirty="0" smtClean="0">
              <a:latin typeface="Times New Roman" pitchFamily="18" charset="0"/>
              <a:cs typeface="Times New Roman" pitchFamily="18" charset="0"/>
            </a:endParaRPr>
          </a:p>
        </p:txBody>
      </p:sp>
      <p:sp>
        <p:nvSpPr>
          <p:cNvPr id="11" name="Slide Number Placeholder 10"/>
          <p:cNvSpPr>
            <a:spLocks noGrp="1"/>
          </p:cNvSpPr>
          <p:nvPr>
            <p:ph type="sldNum" sz="quarter" idx="12"/>
          </p:nvPr>
        </p:nvSpPr>
        <p:spPr/>
        <p:txBody>
          <a:bodyPr/>
          <a:lstStyle/>
          <a:p>
            <a:pPr>
              <a:defRPr/>
            </a:pPr>
            <a:fld id="{A1B31F65-490F-4C90-A0E1-9C7F652B96D3}" type="slidenum">
              <a:rPr lang="en-US"/>
              <a:pPr>
                <a:defRPr/>
              </a:pPr>
              <a:t>16</a:t>
            </a:fld>
            <a:endParaRPr lang="en-US" dirty="0"/>
          </a:p>
        </p:txBody>
      </p:sp>
      <p:sp>
        <p:nvSpPr>
          <p:cNvPr id="15365" name="Rectangle 5"/>
          <p:cNvSpPr>
            <a:spLocks noChangeArrowheads="1"/>
          </p:cNvSpPr>
          <p:nvPr/>
        </p:nvSpPr>
        <p:spPr bwMode="auto">
          <a:xfrm>
            <a:off x="179388" y="404813"/>
            <a:ext cx="7858125" cy="523220"/>
          </a:xfrm>
          <a:prstGeom prst="rect">
            <a:avLst/>
          </a:prstGeom>
          <a:noFill/>
          <a:ln w="9525">
            <a:noFill/>
            <a:miter lim="800000"/>
            <a:headEnd/>
            <a:tailEnd/>
          </a:ln>
        </p:spPr>
        <p:txBody>
          <a:bodyPr>
            <a:spAutoFit/>
          </a:bodyPr>
          <a:lstStyle/>
          <a:p>
            <a:pPr algn="ctr"/>
            <a:r>
              <a:rPr lang="en-US" sz="2800" b="1" dirty="0">
                <a:solidFill>
                  <a:srgbClr val="FF0000"/>
                </a:solidFill>
                <a:latin typeface="Times New Roman" pitchFamily="18" charset="0"/>
                <a:cs typeface="Times New Roman" pitchFamily="18" charset="0"/>
              </a:rPr>
              <a:t>Republican center of structural researches</a:t>
            </a:r>
            <a:endParaRPr lang="ru-RU" sz="2800" dirty="0">
              <a:latin typeface="Times New Roman" pitchFamily="18" charset="0"/>
              <a:cs typeface="Times New Roman" pitchFamily="18" charset="0"/>
            </a:endParaRPr>
          </a:p>
        </p:txBody>
      </p:sp>
      <p:pic>
        <p:nvPicPr>
          <p:cNvPr id="15366" name="Picture 4"/>
          <p:cNvPicPr>
            <a:picLocks noChangeAspect="1" noChangeArrowheads="1"/>
          </p:cNvPicPr>
          <p:nvPr/>
        </p:nvPicPr>
        <p:blipFill>
          <a:blip r:embed="rId3" cstate="print"/>
          <a:srcRect/>
          <a:stretch>
            <a:fillRect/>
          </a:stretch>
        </p:blipFill>
        <p:spPr bwMode="auto">
          <a:xfrm>
            <a:off x="7885113" y="260350"/>
            <a:ext cx="1011237" cy="917575"/>
          </a:xfrm>
          <a:prstGeom prst="rect">
            <a:avLst/>
          </a:prstGeom>
          <a:noFill/>
          <a:ln w="9525">
            <a:noFill/>
            <a:miter lim="800000"/>
            <a:headEnd/>
            <a:tailEnd/>
          </a:ln>
        </p:spPr>
      </p:pic>
      <p:pic>
        <p:nvPicPr>
          <p:cNvPr id="15367" name="Picture 11"/>
          <p:cNvPicPr>
            <a:picLocks noChangeAspect="1" noChangeArrowheads="1"/>
          </p:cNvPicPr>
          <p:nvPr/>
        </p:nvPicPr>
        <p:blipFill>
          <a:blip r:embed="rId4" cstate="print"/>
          <a:srcRect/>
          <a:stretch>
            <a:fillRect/>
          </a:stretch>
        </p:blipFill>
        <p:spPr bwMode="auto">
          <a:xfrm>
            <a:off x="6215063" y="1571625"/>
            <a:ext cx="2698750" cy="2571750"/>
          </a:xfrm>
          <a:prstGeom prst="rect">
            <a:avLst/>
          </a:prstGeom>
          <a:noFill/>
          <a:ln w="9525">
            <a:noFill/>
            <a:miter lim="800000"/>
            <a:headEnd/>
            <a:tailEnd/>
          </a:ln>
        </p:spPr>
      </p:pic>
      <p:pic>
        <p:nvPicPr>
          <p:cNvPr id="15368" name="Picture 12"/>
          <p:cNvPicPr>
            <a:picLocks noChangeAspect="1" noChangeArrowheads="1"/>
          </p:cNvPicPr>
          <p:nvPr/>
        </p:nvPicPr>
        <p:blipFill>
          <a:blip r:embed="rId5" cstate="print"/>
          <a:srcRect/>
          <a:stretch>
            <a:fillRect/>
          </a:stretch>
        </p:blipFill>
        <p:spPr bwMode="auto">
          <a:xfrm>
            <a:off x="6143625" y="4357688"/>
            <a:ext cx="2801938" cy="2160587"/>
          </a:xfrm>
          <a:prstGeom prst="rect">
            <a:avLst/>
          </a:prstGeom>
          <a:noFill/>
          <a:ln w="9525">
            <a:noFill/>
            <a:miter lim="800000"/>
            <a:headEnd/>
            <a:tailEnd/>
          </a:ln>
        </p:spPr>
      </p:pic>
    </p:spTree>
  </p:cSld>
  <p:clrMapOvr>
    <a:masterClrMapping/>
  </p:clrMapOvr>
  <p:transition advClick="0">
    <p:wipe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Box 13"/>
          <p:cNvSpPr txBox="1">
            <a:spLocks noChangeArrowheads="1"/>
          </p:cNvSpPr>
          <p:nvPr/>
        </p:nvSpPr>
        <p:spPr bwMode="auto">
          <a:xfrm>
            <a:off x="285750" y="2071688"/>
            <a:ext cx="5429250" cy="3354387"/>
          </a:xfrm>
          <a:prstGeom prst="rect">
            <a:avLst/>
          </a:prstGeom>
          <a:noFill/>
          <a:ln w="9525">
            <a:noFill/>
            <a:miter lim="800000"/>
            <a:headEnd/>
            <a:tailEnd/>
          </a:ln>
        </p:spPr>
        <p:txBody>
          <a:bodyPr>
            <a:spAutoFit/>
          </a:bodyPr>
          <a:lstStyle/>
          <a:p>
            <a:pPr algn="just"/>
            <a:r>
              <a:rPr lang="en-US" sz="2000" dirty="0">
                <a:solidFill>
                  <a:srgbClr val="002060"/>
                </a:solidFill>
                <a:latin typeface="Times New Roman" pitchFamily="18" charset="0"/>
                <a:cs typeface="Times New Roman" pitchFamily="18" charset="0"/>
              </a:rPr>
              <a:t>  </a:t>
            </a:r>
            <a:endParaRPr lang="en-US" sz="2400" dirty="0">
              <a:solidFill>
                <a:srgbClr val="002060"/>
              </a:solidFill>
              <a:latin typeface="Times New Roman" pitchFamily="18" charset="0"/>
              <a:cs typeface="Times New Roman" pitchFamily="18" charset="0"/>
            </a:endParaRPr>
          </a:p>
          <a:p>
            <a:pPr algn="just"/>
            <a:r>
              <a:rPr lang="en-US" sz="2400" dirty="0" smtClean="0">
                <a:solidFill>
                  <a:srgbClr val="0070C0"/>
                </a:solidFill>
                <a:latin typeface="Times New Roman" pitchFamily="18" charset="0"/>
                <a:cs typeface="Times New Roman" pitchFamily="18" charset="0"/>
              </a:rPr>
              <a:t>One </a:t>
            </a:r>
            <a:r>
              <a:rPr lang="en-US" sz="2400" dirty="0">
                <a:solidFill>
                  <a:srgbClr val="0070C0"/>
                </a:solidFill>
                <a:latin typeface="Times New Roman" pitchFamily="18" charset="0"/>
                <a:cs typeface="Times New Roman" pitchFamily="18" charset="0"/>
              </a:rPr>
              <a:t>of the remarkable work done by the </a:t>
            </a:r>
            <a:r>
              <a:rPr lang="en-US" sz="2400" dirty="0" smtClean="0">
                <a:solidFill>
                  <a:srgbClr val="0070C0"/>
                </a:solidFill>
                <a:latin typeface="Times New Roman" pitchFamily="18" charset="0"/>
                <a:cs typeface="Times New Roman" pitchFamily="18" charset="0"/>
              </a:rPr>
              <a:t>   institute </a:t>
            </a:r>
            <a:r>
              <a:rPr lang="en-US" sz="2400" dirty="0">
                <a:solidFill>
                  <a:srgbClr val="0070C0"/>
                </a:solidFill>
                <a:latin typeface="Times New Roman" pitchFamily="18" charset="0"/>
                <a:cs typeface="Times New Roman" pitchFamily="18" charset="0"/>
              </a:rPr>
              <a:t>is creation of original scheme of unfolding space reflector with new type of actuators. </a:t>
            </a:r>
          </a:p>
          <a:p>
            <a:pPr algn="just"/>
            <a:r>
              <a:rPr lang="en-US" sz="2400" dirty="0" smtClean="0">
                <a:solidFill>
                  <a:srgbClr val="C00000"/>
                </a:solidFill>
                <a:latin typeface="Times New Roman" pitchFamily="18" charset="0"/>
                <a:cs typeface="Times New Roman" pitchFamily="18" charset="0"/>
              </a:rPr>
              <a:t>Besides</a:t>
            </a:r>
            <a:r>
              <a:rPr lang="en-US" sz="2400" dirty="0">
                <a:solidFill>
                  <a:srgbClr val="C00000"/>
                </a:solidFill>
                <a:latin typeface="Times New Roman" pitchFamily="18" charset="0"/>
                <a:cs typeface="Times New Roman" pitchFamily="18" charset="0"/>
              </a:rPr>
              <a:t>, design and build up of pilot samples of reusable rapidly assembled steel bridges in extreme situations </a:t>
            </a:r>
            <a:r>
              <a:rPr lang="en-US" sz="2400" dirty="0" smtClean="0">
                <a:solidFill>
                  <a:srgbClr val="C00000"/>
                </a:solidFill>
                <a:latin typeface="Times New Roman" pitchFamily="18" charset="0"/>
                <a:cs typeface="Times New Roman" pitchFamily="18" charset="0"/>
              </a:rPr>
              <a:t>are successfully </a:t>
            </a:r>
            <a:r>
              <a:rPr lang="en-US" sz="2400" dirty="0">
                <a:solidFill>
                  <a:srgbClr val="C00000"/>
                </a:solidFill>
                <a:latin typeface="Times New Roman" pitchFamily="18" charset="0"/>
                <a:cs typeface="Times New Roman" pitchFamily="18" charset="0"/>
              </a:rPr>
              <a:t>performed. </a:t>
            </a:r>
          </a:p>
        </p:txBody>
      </p:sp>
      <p:sp>
        <p:nvSpPr>
          <p:cNvPr id="17411" name="TextBox 15"/>
          <p:cNvSpPr txBox="1">
            <a:spLocks noChangeArrowheads="1"/>
          </p:cNvSpPr>
          <p:nvPr/>
        </p:nvSpPr>
        <p:spPr bwMode="auto">
          <a:xfrm>
            <a:off x="214313" y="4941888"/>
            <a:ext cx="8929687" cy="461962"/>
          </a:xfrm>
          <a:prstGeom prst="rect">
            <a:avLst/>
          </a:prstGeom>
          <a:noFill/>
          <a:ln w="9525">
            <a:noFill/>
            <a:miter lim="800000"/>
            <a:headEnd/>
            <a:tailEnd/>
          </a:ln>
        </p:spPr>
        <p:txBody>
          <a:bodyPr>
            <a:spAutoFit/>
          </a:bodyPr>
          <a:lstStyle/>
          <a:p>
            <a:pPr algn="just"/>
            <a:r>
              <a:rPr lang="en-US" sz="2400" dirty="0" smtClean="0">
                <a:solidFill>
                  <a:srgbClr val="002060"/>
                </a:solidFill>
                <a:latin typeface="Times New Roman" pitchFamily="18" charset="0"/>
                <a:cs typeface="Times New Roman" pitchFamily="18" charset="0"/>
              </a:rPr>
              <a:t> </a:t>
            </a:r>
            <a:endParaRPr lang="en-US" sz="2400" dirty="0">
              <a:latin typeface="Times New Roman" pitchFamily="18" charset="0"/>
              <a:cs typeface="Times New Roman" pitchFamily="18" charset="0"/>
            </a:endParaRPr>
          </a:p>
        </p:txBody>
      </p:sp>
      <p:sp>
        <p:nvSpPr>
          <p:cNvPr id="17412" name="Rectangle 5"/>
          <p:cNvSpPr>
            <a:spLocks noChangeArrowheads="1"/>
          </p:cNvSpPr>
          <p:nvPr/>
        </p:nvSpPr>
        <p:spPr bwMode="auto">
          <a:xfrm>
            <a:off x="428625" y="0"/>
            <a:ext cx="7858125" cy="954107"/>
          </a:xfrm>
          <a:prstGeom prst="rect">
            <a:avLst/>
          </a:prstGeom>
          <a:noFill/>
          <a:ln w="9525">
            <a:noFill/>
            <a:miter lim="800000"/>
            <a:headEnd/>
            <a:tailEnd/>
          </a:ln>
        </p:spPr>
        <p:txBody>
          <a:bodyPr>
            <a:spAutoFit/>
          </a:bodyPr>
          <a:lstStyle/>
          <a:p>
            <a:pPr algn="ctr"/>
            <a:r>
              <a:rPr lang="en-US" sz="2800" b="1" dirty="0">
                <a:solidFill>
                  <a:srgbClr val="FF0000"/>
                </a:solidFill>
                <a:latin typeface="Times New Roman" pitchFamily="18" charset="0"/>
                <a:cs typeface="Times New Roman" pitchFamily="18" charset="0"/>
              </a:rPr>
              <a:t>Institute of constructions, special systems and engineering provision</a:t>
            </a:r>
            <a:endParaRPr lang="ru-RU" sz="2800" dirty="0">
              <a:latin typeface="Times New Roman" pitchFamily="18" charset="0"/>
              <a:cs typeface="Times New Roman" pitchFamily="18" charset="0"/>
            </a:endParaRPr>
          </a:p>
        </p:txBody>
      </p:sp>
      <p:pic>
        <p:nvPicPr>
          <p:cNvPr id="17413" name="Picture 4"/>
          <p:cNvPicPr>
            <a:picLocks noChangeAspect="1" noChangeArrowheads="1"/>
          </p:cNvPicPr>
          <p:nvPr/>
        </p:nvPicPr>
        <p:blipFill>
          <a:blip r:embed="rId3" cstate="print"/>
          <a:srcRect/>
          <a:stretch>
            <a:fillRect/>
          </a:stretch>
        </p:blipFill>
        <p:spPr bwMode="auto">
          <a:xfrm>
            <a:off x="7885113" y="260350"/>
            <a:ext cx="1011237" cy="917575"/>
          </a:xfrm>
          <a:prstGeom prst="rect">
            <a:avLst/>
          </a:prstGeom>
          <a:noFill/>
          <a:ln w="9525">
            <a:noFill/>
            <a:miter lim="800000"/>
            <a:headEnd/>
            <a:tailEnd/>
          </a:ln>
        </p:spPr>
      </p:pic>
      <p:pic>
        <p:nvPicPr>
          <p:cNvPr id="17414" name="Picture 12" descr="A1"/>
          <p:cNvPicPr>
            <a:picLocks noChangeAspect="1" noChangeArrowheads="1"/>
          </p:cNvPicPr>
          <p:nvPr/>
        </p:nvPicPr>
        <p:blipFill>
          <a:blip r:embed="rId4" cstate="print"/>
          <a:srcRect/>
          <a:stretch>
            <a:fillRect/>
          </a:stretch>
        </p:blipFill>
        <p:spPr bwMode="auto">
          <a:xfrm>
            <a:off x="5786438" y="2000250"/>
            <a:ext cx="3159125" cy="2928938"/>
          </a:xfrm>
          <a:prstGeom prst="rect">
            <a:avLst/>
          </a:prstGeom>
          <a:noFill/>
          <a:ln w="9525">
            <a:noFill/>
            <a:miter lim="800000"/>
            <a:headEnd/>
            <a:tailEnd/>
          </a:ln>
        </p:spPr>
      </p:pic>
      <p:sp>
        <p:nvSpPr>
          <p:cNvPr id="17415" name="TextBox 7"/>
          <p:cNvSpPr txBox="1">
            <a:spLocks noChangeArrowheads="1"/>
          </p:cNvSpPr>
          <p:nvPr/>
        </p:nvSpPr>
        <p:spPr bwMode="auto">
          <a:xfrm>
            <a:off x="5857875" y="4929188"/>
            <a:ext cx="3000375" cy="923925"/>
          </a:xfrm>
          <a:prstGeom prst="rect">
            <a:avLst/>
          </a:prstGeom>
          <a:noFill/>
          <a:ln w="9525">
            <a:noFill/>
            <a:miter lim="800000"/>
            <a:headEnd/>
            <a:tailEnd/>
          </a:ln>
        </p:spPr>
        <p:txBody>
          <a:bodyPr>
            <a:spAutoFit/>
          </a:bodyPr>
          <a:lstStyle/>
          <a:p>
            <a:pPr algn="ctr"/>
            <a:r>
              <a:rPr lang="en-US" b="1" i="1">
                <a:solidFill>
                  <a:srgbClr val="002060"/>
                </a:solidFill>
                <a:latin typeface="Times New Roman" pitchFamily="18" charset="0"/>
                <a:cs typeface="Times New Roman" pitchFamily="18" charset="0"/>
              </a:rPr>
              <a:t>New scheme of Unfolding space reflector</a:t>
            </a:r>
            <a:endParaRPr lang="ru-RU" b="1" i="1">
              <a:solidFill>
                <a:srgbClr val="002060"/>
              </a:solidFill>
              <a:latin typeface="Times New Roman" pitchFamily="18" charset="0"/>
              <a:cs typeface="Times New Roman" pitchFamily="18" charset="0"/>
            </a:endParaRPr>
          </a:p>
          <a:p>
            <a:endParaRPr lang="en-US"/>
          </a:p>
        </p:txBody>
      </p:sp>
      <p:sp>
        <p:nvSpPr>
          <p:cNvPr id="17416" name="TextBox 8"/>
          <p:cNvSpPr txBox="1">
            <a:spLocks noChangeArrowheads="1"/>
          </p:cNvSpPr>
          <p:nvPr/>
        </p:nvSpPr>
        <p:spPr bwMode="auto">
          <a:xfrm>
            <a:off x="251520" y="1071563"/>
            <a:ext cx="8535293" cy="1384300"/>
          </a:xfrm>
          <a:prstGeom prst="rect">
            <a:avLst/>
          </a:prstGeom>
          <a:noFill/>
          <a:ln w="9525">
            <a:noFill/>
            <a:miter lim="800000"/>
            <a:headEnd/>
            <a:tailEnd/>
          </a:ln>
        </p:spPr>
        <p:txBody>
          <a:bodyPr wrap="square">
            <a:spAutoFit/>
          </a:bodyPr>
          <a:lstStyle/>
          <a:p>
            <a:r>
              <a:rPr lang="en-US" sz="2800" dirty="0">
                <a:solidFill>
                  <a:srgbClr val="002060"/>
                </a:solidFill>
                <a:latin typeface="Times New Roman" pitchFamily="18" charset="0"/>
                <a:cs typeface="Times New Roman" pitchFamily="18" charset="0"/>
              </a:rPr>
              <a:t>Research area of the institute concerns to design and realization of orbital and earth engineering </a:t>
            </a:r>
            <a:r>
              <a:rPr lang="en-US" sz="2800" dirty="0" smtClean="0">
                <a:solidFill>
                  <a:srgbClr val="002060"/>
                </a:solidFill>
                <a:latin typeface="Times New Roman" pitchFamily="18" charset="0"/>
                <a:cs typeface="Times New Roman" pitchFamily="18" charset="0"/>
              </a:rPr>
              <a:t>complexes and </a:t>
            </a:r>
            <a:r>
              <a:rPr lang="en-US" sz="2800" dirty="0">
                <a:solidFill>
                  <a:srgbClr val="002060"/>
                </a:solidFill>
                <a:latin typeface="Times New Roman" pitchFamily="18" charset="0"/>
                <a:cs typeface="Times New Roman" pitchFamily="18" charset="0"/>
              </a:rPr>
              <a:t>means of cosmic systems. </a:t>
            </a:r>
            <a:endParaRPr lang="en-US" sz="2800" dirty="0"/>
          </a:p>
        </p:txBody>
      </p:sp>
      <p:sp>
        <p:nvSpPr>
          <p:cNvPr id="10" name="TextBox 9"/>
          <p:cNvSpPr txBox="1"/>
          <p:nvPr/>
        </p:nvSpPr>
        <p:spPr>
          <a:xfrm>
            <a:off x="357188" y="5572125"/>
            <a:ext cx="8286750" cy="830263"/>
          </a:xfrm>
          <a:prstGeom prst="rect">
            <a:avLst/>
          </a:prstGeom>
          <a:noFill/>
        </p:spPr>
        <p:txBody>
          <a:bodyPr>
            <a:spAutoFit/>
          </a:bodyPr>
          <a:lstStyle/>
          <a:p>
            <a:pPr algn="just">
              <a:defRPr/>
            </a:pPr>
            <a:r>
              <a:rPr lang="en-US" sz="2400" dirty="0">
                <a:solidFill>
                  <a:srgbClr val="002060"/>
                </a:solidFill>
                <a:latin typeface="Times New Roman" pitchFamily="18" charset="0"/>
                <a:cs typeface="Times New Roman" pitchFamily="18" charset="0"/>
              </a:rPr>
              <a:t>The constructions developed at the institute are based on using the </a:t>
            </a:r>
            <a:r>
              <a:rPr lang="en-US" sz="2400" dirty="0" smtClean="0">
                <a:solidFill>
                  <a:srgbClr val="002060"/>
                </a:solidFill>
                <a:latin typeface="Times New Roman" pitchFamily="18" charset="0"/>
                <a:cs typeface="Times New Roman" pitchFamily="18" charset="0"/>
              </a:rPr>
              <a:t> theory </a:t>
            </a:r>
            <a:r>
              <a:rPr lang="en-US" sz="2400" dirty="0">
                <a:solidFill>
                  <a:srgbClr val="002060"/>
                </a:solidFill>
                <a:latin typeface="Times New Roman" pitchFamily="18" charset="0"/>
                <a:cs typeface="Times New Roman" pitchFamily="18" charset="0"/>
              </a:rPr>
              <a:t>of transformable engineering systems.</a:t>
            </a:r>
            <a:r>
              <a:rPr lang="en-GB" sz="2400" b="1" dirty="0">
                <a:solidFill>
                  <a:srgbClr val="002060"/>
                </a:solidFill>
                <a:effectLst>
                  <a:outerShdw blurRad="38100" dist="38100" dir="2700000" algn="tl">
                    <a:srgbClr val="C0C0C0"/>
                  </a:outerShdw>
                </a:effectLst>
                <a:latin typeface="Times New Roman" pitchFamily="18" charset="0"/>
                <a:cs typeface="Times New Roman" pitchFamily="18" charset="0"/>
              </a:rPr>
              <a:t> </a:t>
            </a:r>
            <a:endParaRPr lang="en-US" sz="2400" i="1" dirty="0">
              <a:solidFill>
                <a:srgbClr val="002060"/>
              </a:solidFill>
              <a:latin typeface="Times New Roman" pitchFamily="18" charset="0"/>
              <a:cs typeface="Times New Roman" pitchFamily="18" charset="0"/>
            </a:endParaRPr>
          </a:p>
        </p:txBody>
      </p:sp>
    </p:spTree>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10" descr="P1010681"/>
          <p:cNvPicPr>
            <a:picLocks noChangeAspect="1" noChangeArrowheads="1"/>
          </p:cNvPicPr>
          <p:nvPr/>
        </p:nvPicPr>
        <p:blipFill>
          <a:blip r:embed="rId3" cstate="print"/>
          <a:srcRect/>
          <a:stretch>
            <a:fillRect/>
          </a:stretch>
        </p:blipFill>
        <p:spPr bwMode="auto">
          <a:xfrm>
            <a:off x="3429000" y="1285875"/>
            <a:ext cx="2573338" cy="2714625"/>
          </a:xfrm>
          <a:prstGeom prst="rect">
            <a:avLst/>
          </a:prstGeom>
          <a:noFill/>
          <a:ln w="9525">
            <a:noFill/>
            <a:miter lim="800000"/>
            <a:headEnd/>
            <a:tailEnd/>
          </a:ln>
        </p:spPr>
      </p:pic>
      <p:pic>
        <p:nvPicPr>
          <p:cNvPr id="18435" name="Picture 11" descr="P1010688"/>
          <p:cNvPicPr>
            <a:picLocks noChangeAspect="1" noChangeArrowheads="1"/>
          </p:cNvPicPr>
          <p:nvPr/>
        </p:nvPicPr>
        <p:blipFill>
          <a:blip r:embed="rId4" cstate="print"/>
          <a:srcRect/>
          <a:stretch>
            <a:fillRect/>
          </a:stretch>
        </p:blipFill>
        <p:spPr bwMode="auto">
          <a:xfrm>
            <a:off x="6357938" y="1285875"/>
            <a:ext cx="2608262" cy="2786063"/>
          </a:xfrm>
          <a:prstGeom prst="rect">
            <a:avLst/>
          </a:prstGeom>
          <a:noFill/>
          <a:ln w="9525">
            <a:noFill/>
            <a:miter lim="800000"/>
            <a:headEnd/>
            <a:tailEnd/>
          </a:ln>
        </p:spPr>
      </p:pic>
      <p:sp>
        <p:nvSpPr>
          <p:cNvPr id="18436" name="Text Box 17"/>
          <p:cNvSpPr txBox="1">
            <a:spLocks noChangeArrowheads="1"/>
          </p:cNvSpPr>
          <p:nvPr/>
        </p:nvSpPr>
        <p:spPr bwMode="auto">
          <a:xfrm>
            <a:off x="3643313" y="4143375"/>
            <a:ext cx="5214937" cy="369888"/>
          </a:xfrm>
          <a:prstGeom prst="rect">
            <a:avLst/>
          </a:prstGeom>
          <a:noFill/>
          <a:ln w="9525">
            <a:noFill/>
            <a:miter lim="800000"/>
            <a:headEnd/>
            <a:tailEnd/>
          </a:ln>
        </p:spPr>
        <p:txBody>
          <a:bodyPr>
            <a:spAutoFit/>
          </a:bodyPr>
          <a:lstStyle/>
          <a:p>
            <a:pPr>
              <a:spcBef>
                <a:spcPct val="50000"/>
              </a:spcBef>
            </a:pPr>
            <a:r>
              <a:rPr lang="en-US">
                <a:solidFill>
                  <a:srgbClr val="0070C0"/>
                </a:solidFill>
                <a:latin typeface="Times New Roman" pitchFamily="18" charset="0"/>
                <a:cs typeface="Times New Roman" pitchFamily="18" charset="0"/>
              </a:rPr>
              <a:t>Unfolding single-span reusable bridge (L = 48 m)</a:t>
            </a:r>
            <a:endParaRPr lang="ru-RU">
              <a:solidFill>
                <a:srgbClr val="0070C0"/>
              </a:solidFill>
              <a:latin typeface="Times New Roman" pitchFamily="18" charset="0"/>
              <a:cs typeface="Times New Roman" pitchFamily="18" charset="0"/>
            </a:endParaRPr>
          </a:p>
        </p:txBody>
      </p:sp>
      <p:sp>
        <p:nvSpPr>
          <p:cNvPr id="152594" name="Text Box 18"/>
          <p:cNvSpPr txBox="1">
            <a:spLocks noChangeArrowheads="1"/>
          </p:cNvSpPr>
          <p:nvPr/>
        </p:nvSpPr>
        <p:spPr bwMode="auto">
          <a:xfrm>
            <a:off x="1428750" y="4572000"/>
            <a:ext cx="6643688" cy="2078038"/>
          </a:xfrm>
          <a:prstGeom prst="rect">
            <a:avLst/>
          </a:prstGeom>
          <a:noFill/>
          <a:ln w="9525">
            <a:noFill/>
            <a:miter lim="800000"/>
            <a:headEnd/>
            <a:tailEnd/>
          </a:ln>
          <a:effectLst/>
        </p:spPr>
        <p:txBody>
          <a:bodyPr>
            <a:spAutoFit/>
          </a:bodyPr>
          <a:lstStyle/>
          <a:p>
            <a:pPr marL="342900" indent="-342900" algn="ctr">
              <a:lnSpc>
                <a:spcPct val="120000"/>
              </a:lnSpc>
              <a:defRPr/>
            </a:pPr>
            <a:r>
              <a:rPr lang="en-GB" sz="2000" b="1" dirty="0">
                <a:solidFill>
                  <a:srgbClr val="002060"/>
                </a:solidFill>
                <a:effectLst>
                  <a:outerShdw blurRad="38100" dist="38100" dir="2700000" algn="tl">
                    <a:srgbClr val="C0C0C0"/>
                  </a:outerShdw>
                </a:effectLst>
                <a:latin typeface="Times New Roman" pitchFamily="18" charset="0"/>
                <a:cs typeface="Times New Roman" pitchFamily="18" charset="0"/>
              </a:rPr>
              <a:t>International contacts</a:t>
            </a:r>
            <a:r>
              <a:rPr lang="en-GB" sz="2000" dirty="0">
                <a:solidFill>
                  <a:srgbClr val="002060"/>
                </a:solidFill>
                <a:latin typeface="Times New Roman" pitchFamily="18" charset="0"/>
                <a:cs typeface="Times New Roman" pitchFamily="18" charset="0"/>
              </a:rPr>
              <a:t> </a:t>
            </a:r>
          </a:p>
          <a:p>
            <a:pPr marL="342900" indent="-342900">
              <a:lnSpc>
                <a:spcPct val="105000"/>
              </a:lnSpc>
              <a:buFontTx/>
              <a:buChar char="•"/>
              <a:defRPr/>
            </a:pPr>
            <a:r>
              <a:rPr lang="en-GB" sz="2000" dirty="0">
                <a:solidFill>
                  <a:srgbClr val="002060"/>
                </a:solidFill>
                <a:latin typeface="Times New Roman" pitchFamily="18" charset="0"/>
                <a:cs typeface="Times New Roman" pitchFamily="18" charset="0"/>
              </a:rPr>
              <a:t>Technical University of Munich.</a:t>
            </a:r>
          </a:p>
          <a:p>
            <a:pPr marL="342900" indent="-342900">
              <a:lnSpc>
                <a:spcPct val="105000"/>
              </a:lnSpc>
              <a:buFontTx/>
              <a:buChar char="•"/>
              <a:defRPr/>
            </a:pPr>
            <a:r>
              <a:rPr lang="en-GB" sz="2000" dirty="0">
                <a:solidFill>
                  <a:srgbClr val="002060"/>
                </a:solidFill>
                <a:latin typeface="Times New Roman" pitchFamily="18" charset="0"/>
                <a:cs typeface="Times New Roman" pitchFamily="18" charset="0"/>
              </a:rPr>
              <a:t>Italian company “Alenia spatio”.</a:t>
            </a:r>
          </a:p>
          <a:p>
            <a:pPr marL="342900" indent="-342900">
              <a:lnSpc>
                <a:spcPct val="105000"/>
              </a:lnSpc>
              <a:buFontTx/>
              <a:buChar char="•"/>
              <a:defRPr/>
            </a:pPr>
            <a:r>
              <a:rPr lang="en-GB" sz="2000" dirty="0">
                <a:solidFill>
                  <a:srgbClr val="002060"/>
                </a:solidFill>
                <a:latin typeface="Times New Roman" pitchFamily="18" charset="0"/>
                <a:cs typeface="Times New Roman" pitchFamily="18" charset="0"/>
              </a:rPr>
              <a:t>German company “Daimler bentz aerospace”</a:t>
            </a:r>
          </a:p>
          <a:p>
            <a:pPr marL="342900" indent="-342900">
              <a:lnSpc>
                <a:spcPct val="105000"/>
              </a:lnSpc>
              <a:buFontTx/>
              <a:buChar char="•"/>
              <a:defRPr/>
            </a:pPr>
            <a:r>
              <a:rPr lang="en-GB" sz="2000" dirty="0">
                <a:solidFill>
                  <a:srgbClr val="002060"/>
                </a:solidFill>
                <a:latin typeface="Times New Roman" pitchFamily="18" charset="0"/>
                <a:cs typeface="Times New Roman" pitchFamily="18" charset="0"/>
              </a:rPr>
              <a:t>Department of antennas of European cosmic agency – “ESTEC”.</a:t>
            </a:r>
          </a:p>
        </p:txBody>
      </p:sp>
      <p:pic>
        <p:nvPicPr>
          <p:cNvPr id="18438" name="Picture 14" descr="29092008148"/>
          <p:cNvPicPr>
            <a:picLocks noChangeAspect="1" noChangeArrowheads="1"/>
          </p:cNvPicPr>
          <p:nvPr/>
        </p:nvPicPr>
        <p:blipFill>
          <a:blip r:embed="rId5" cstate="print"/>
          <a:srcRect/>
          <a:stretch>
            <a:fillRect/>
          </a:stretch>
        </p:blipFill>
        <p:spPr bwMode="auto">
          <a:xfrm>
            <a:off x="357188" y="1285875"/>
            <a:ext cx="2819400" cy="2714625"/>
          </a:xfrm>
          <a:prstGeom prst="rect">
            <a:avLst/>
          </a:prstGeom>
          <a:noFill/>
          <a:ln w="9525">
            <a:noFill/>
            <a:miter lim="800000"/>
            <a:headEnd/>
            <a:tailEnd/>
          </a:ln>
        </p:spPr>
      </p:pic>
      <p:sp>
        <p:nvSpPr>
          <p:cNvPr id="18439" name="TextBox 11"/>
          <p:cNvSpPr txBox="1">
            <a:spLocks noChangeArrowheads="1"/>
          </p:cNvSpPr>
          <p:nvPr/>
        </p:nvSpPr>
        <p:spPr bwMode="auto">
          <a:xfrm>
            <a:off x="357188" y="4071938"/>
            <a:ext cx="3071812" cy="641350"/>
          </a:xfrm>
          <a:prstGeom prst="rect">
            <a:avLst/>
          </a:prstGeom>
          <a:noFill/>
          <a:ln w="9525">
            <a:noFill/>
            <a:miter lim="800000"/>
            <a:headEnd/>
            <a:tailEnd/>
          </a:ln>
        </p:spPr>
        <p:txBody>
          <a:bodyPr>
            <a:spAutoFit/>
          </a:bodyPr>
          <a:lstStyle/>
          <a:p>
            <a:pPr algn="ctr"/>
            <a:r>
              <a:rPr lang="en-US">
                <a:solidFill>
                  <a:srgbClr val="0070C0"/>
                </a:solidFill>
                <a:latin typeface="Times New Roman" pitchFamily="18" charset="0"/>
                <a:cs typeface="Times New Roman" pitchFamily="18" charset="0"/>
              </a:rPr>
              <a:t>Reusable rapidly constructed steel bridge</a:t>
            </a:r>
          </a:p>
        </p:txBody>
      </p:sp>
      <p:sp>
        <p:nvSpPr>
          <p:cNvPr id="18440" name="Rectangle 5"/>
          <p:cNvSpPr>
            <a:spLocks noChangeArrowheads="1"/>
          </p:cNvSpPr>
          <p:nvPr/>
        </p:nvSpPr>
        <p:spPr bwMode="auto">
          <a:xfrm>
            <a:off x="214313" y="142875"/>
            <a:ext cx="7858125" cy="1006475"/>
          </a:xfrm>
          <a:prstGeom prst="rect">
            <a:avLst/>
          </a:prstGeom>
          <a:noFill/>
          <a:ln w="9525">
            <a:noFill/>
            <a:miter lim="800000"/>
            <a:headEnd/>
            <a:tailEnd/>
          </a:ln>
        </p:spPr>
        <p:txBody>
          <a:bodyPr>
            <a:spAutoFit/>
          </a:bodyPr>
          <a:lstStyle/>
          <a:p>
            <a:pPr algn="ctr"/>
            <a:r>
              <a:rPr lang="en-US" sz="3000" b="1">
                <a:solidFill>
                  <a:srgbClr val="FF0000"/>
                </a:solidFill>
                <a:latin typeface="Times New Roman" pitchFamily="18" charset="0"/>
                <a:cs typeface="Times New Roman" pitchFamily="18" charset="0"/>
              </a:rPr>
              <a:t>Institute of constructions, special systems and engineering provision</a:t>
            </a:r>
            <a:endParaRPr lang="ru-RU" sz="3000">
              <a:latin typeface="Times New Roman" pitchFamily="18" charset="0"/>
              <a:cs typeface="Times New Roman" pitchFamily="18" charset="0"/>
            </a:endParaRPr>
          </a:p>
        </p:txBody>
      </p:sp>
      <p:pic>
        <p:nvPicPr>
          <p:cNvPr id="18441" name="Picture 4"/>
          <p:cNvPicPr>
            <a:picLocks noChangeAspect="1" noChangeArrowheads="1"/>
          </p:cNvPicPr>
          <p:nvPr/>
        </p:nvPicPr>
        <p:blipFill>
          <a:blip r:embed="rId6" cstate="print"/>
          <a:srcRect/>
          <a:stretch>
            <a:fillRect/>
          </a:stretch>
        </p:blipFill>
        <p:spPr bwMode="auto">
          <a:xfrm>
            <a:off x="7956550" y="260350"/>
            <a:ext cx="1011238" cy="917575"/>
          </a:xfrm>
          <a:prstGeom prst="rect">
            <a:avLst/>
          </a:prstGeom>
          <a:noFill/>
          <a:ln w="9525">
            <a:noFill/>
            <a:miter lim="800000"/>
            <a:headEnd/>
            <a:tailEnd/>
          </a:ln>
        </p:spPr>
      </p:pic>
    </p:spTree>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3"/>
          <p:cNvPicPr>
            <a:picLocks noGrp="1" noChangeAspect="1" noChangeArrowheads="1"/>
          </p:cNvPicPr>
          <p:nvPr>
            <p:ph idx="1"/>
          </p:nvPr>
        </p:nvPicPr>
        <p:blipFill>
          <a:blip r:embed="rId3" cstate="print"/>
          <a:srcRect/>
          <a:stretch>
            <a:fillRect/>
          </a:stretch>
        </p:blipFill>
        <p:spPr>
          <a:xfrm>
            <a:off x="285750" y="4214813"/>
            <a:ext cx="2357438" cy="2143125"/>
          </a:xfrm>
        </p:spPr>
      </p:pic>
      <p:sp>
        <p:nvSpPr>
          <p:cNvPr id="4" name="Slide Number Placeholder 3"/>
          <p:cNvSpPr>
            <a:spLocks noGrp="1"/>
          </p:cNvSpPr>
          <p:nvPr>
            <p:ph type="sldNum" sz="quarter" idx="12"/>
          </p:nvPr>
        </p:nvSpPr>
        <p:spPr/>
        <p:txBody>
          <a:bodyPr/>
          <a:lstStyle/>
          <a:p>
            <a:pPr>
              <a:defRPr/>
            </a:pPr>
            <a:fld id="{174E814D-BF13-4145-A7B4-C281F8B0AA45}" type="slidenum">
              <a:rPr lang="en-US"/>
              <a:pPr>
                <a:defRPr/>
              </a:pPr>
              <a:t>19</a:t>
            </a:fld>
            <a:endParaRPr lang="en-US" dirty="0"/>
          </a:p>
        </p:txBody>
      </p:sp>
      <p:sp>
        <p:nvSpPr>
          <p:cNvPr id="19461" name="Rectangle 9"/>
          <p:cNvSpPr>
            <a:spLocks noChangeArrowheads="1"/>
          </p:cNvSpPr>
          <p:nvPr/>
        </p:nvSpPr>
        <p:spPr bwMode="auto">
          <a:xfrm>
            <a:off x="0" y="1125538"/>
            <a:ext cx="8001000" cy="822325"/>
          </a:xfrm>
          <a:prstGeom prst="rect">
            <a:avLst/>
          </a:prstGeom>
          <a:noFill/>
          <a:ln w="9525">
            <a:noFill/>
            <a:miter lim="800000"/>
            <a:headEnd/>
            <a:tailEnd/>
          </a:ln>
        </p:spPr>
        <p:txBody>
          <a:bodyPr>
            <a:spAutoFit/>
          </a:bodyPr>
          <a:lstStyle/>
          <a:p>
            <a:pPr algn="ctr"/>
            <a:endParaRPr lang="en-US" sz="2400" b="1">
              <a:solidFill>
                <a:srgbClr val="C00000"/>
              </a:solidFill>
              <a:latin typeface="Times New Roman" pitchFamily="18" charset="0"/>
              <a:cs typeface="Times New Roman" pitchFamily="18" charset="0"/>
            </a:endParaRPr>
          </a:p>
          <a:p>
            <a:pPr algn="ctr"/>
            <a:r>
              <a:rPr lang="en-US" sz="2400" b="1">
                <a:solidFill>
                  <a:srgbClr val="C00000"/>
                </a:solidFill>
                <a:latin typeface="Times New Roman" pitchFamily="18" charset="0"/>
                <a:cs typeface="Times New Roman" pitchFamily="18" charset="0"/>
              </a:rPr>
              <a:t>Actual scientific-research works:</a:t>
            </a:r>
            <a:endParaRPr lang="en-US">
              <a:latin typeface="Times New Roman" pitchFamily="18" charset="0"/>
              <a:cs typeface="Times New Roman" pitchFamily="18" charset="0"/>
            </a:endParaRPr>
          </a:p>
        </p:txBody>
      </p:sp>
      <p:sp>
        <p:nvSpPr>
          <p:cNvPr id="19462" name="TextBox 13"/>
          <p:cNvSpPr txBox="1">
            <a:spLocks noChangeArrowheads="1"/>
          </p:cNvSpPr>
          <p:nvPr/>
        </p:nvSpPr>
        <p:spPr bwMode="auto">
          <a:xfrm>
            <a:off x="357188" y="1928813"/>
            <a:ext cx="5902325" cy="1938337"/>
          </a:xfrm>
          <a:prstGeom prst="rect">
            <a:avLst/>
          </a:prstGeom>
          <a:noFill/>
          <a:ln w="9525">
            <a:noFill/>
            <a:miter lim="800000"/>
            <a:headEnd/>
            <a:tailEnd/>
          </a:ln>
        </p:spPr>
        <p:txBody>
          <a:bodyPr>
            <a:spAutoFit/>
          </a:bodyPr>
          <a:lstStyle/>
          <a:p>
            <a:pPr algn="just"/>
            <a:r>
              <a:rPr lang="en-US" sz="2400">
                <a:solidFill>
                  <a:srgbClr val="002060"/>
                </a:solidFill>
                <a:latin typeface="Times New Roman" pitchFamily="18" charset="0"/>
                <a:cs typeface="Times New Roman" pitchFamily="18" charset="0"/>
              </a:rPr>
              <a:t>On the basis of diamond shaping theory is elaborating the new innovation technologies for obtaining of diamond crystals with previously planed desired dimension and properties.</a:t>
            </a:r>
            <a:endParaRPr lang="en-US" sz="2400">
              <a:solidFill>
                <a:srgbClr val="00B050"/>
              </a:solidFill>
              <a:latin typeface="Times New Roman" pitchFamily="18" charset="0"/>
              <a:cs typeface="Times New Roman" pitchFamily="18" charset="0"/>
            </a:endParaRPr>
          </a:p>
        </p:txBody>
      </p:sp>
      <p:pic>
        <p:nvPicPr>
          <p:cNvPr id="19463" name="Picture 17" descr="Picture 318"/>
          <p:cNvPicPr>
            <a:picLocks noChangeAspect="1" noChangeArrowheads="1"/>
          </p:cNvPicPr>
          <p:nvPr/>
        </p:nvPicPr>
        <p:blipFill>
          <a:blip r:embed="rId4" cstate="print">
            <a:lum bright="-12000" contrast="42000"/>
          </a:blip>
          <a:srcRect/>
          <a:stretch>
            <a:fillRect/>
          </a:stretch>
        </p:blipFill>
        <p:spPr bwMode="auto">
          <a:xfrm>
            <a:off x="5429250" y="4214813"/>
            <a:ext cx="3286125" cy="2286000"/>
          </a:xfrm>
          <a:prstGeom prst="rect">
            <a:avLst/>
          </a:prstGeom>
          <a:noFill/>
          <a:ln w="9525">
            <a:noFill/>
            <a:miter lim="800000"/>
            <a:headEnd/>
            <a:tailEnd/>
          </a:ln>
        </p:spPr>
      </p:pic>
      <p:pic>
        <p:nvPicPr>
          <p:cNvPr id="19464" name="Picture 16" descr="Picture 306"/>
          <p:cNvPicPr>
            <a:picLocks noChangeAspect="1" noChangeArrowheads="1"/>
          </p:cNvPicPr>
          <p:nvPr/>
        </p:nvPicPr>
        <p:blipFill>
          <a:blip r:embed="rId5" cstate="print">
            <a:lum contrast="30000"/>
          </a:blip>
          <a:srcRect/>
          <a:stretch>
            <a:fillRect/>
          </a:stretch>
        </p:blipFill>
        <p:spPr bwMode="auto">
          <a:xfrm>
            <a:off x="6357938" y="1928813"/>
            <a:ext cx="2309812" cy="2017712"/>
          </a:xfrm>
          <a:prstGeom prst="rect">
            <a:avLst/>
          </a:prstGeom>
          <a:noFill/>
          <a:ln w="9525">
            <a:noFill/>
            <a:miter lim="800000"/>
            <a:headEnd/>
            <a:tailEnd/>
          </a:ln>
        </p:spPr>
      </p:pic>
      <p:pic>
        <p:nvPicPr>
          <p:cNvPr id="19465" name="Picture 4"/>
          <p:cNvPicPr>
            <a:picLocks noChangeAspect="1" noChangeArrowheads="1"/>
          </p:cNvPicPr>
          <p:nvPr/>
        </p:nvPicPr>
        <p:blipFill>
          <a:blip r:embed="rId6" cstate="print"/>
          <a:srcRect/>
          <a:stretch>
            <a:fillRect/>
          </a:stretch>
        </p:blipFill>
        <p:spPr bwMode="auto">
          <a:xfrm>
            <a:off x="3000375" y="4214813"/>
            <a:ext cx="2214563" cy="2214562"/>
          </a:xfrm>
          <a:prstGeom prst="rect">
            <a:avLst/>
          </a:prstGeom>
          <a:noFill/>
          <a:ln w="9525">
            <a:noFill/>
            <a:miter lim="800000"/>
            <a:headEnd/>
            <a:tailEnd/>
          </a:ln>
        </p:spPr>
      </p:pic>
      <p:sp>
        <p:nvSpPr>
          <p:cNvPr id="19466" name="Rectangle 5"/>
          <p:cNvSpPr>
            <a:spLocks noChangeArrowheads="1"/>
          </p:cNvSpPr>
          <p:nvPr/>
        </p:nvSpPr>
        <p:spPr bwMode="auto">
          <a:xfrm>
            <a:off x="285720" y="214290"/>
            <a:ext cx="7426325" cy="954107"/>
          </a:xfrm>
          <a:prstGeom prst="rect">
            <a:avLst/>
          </a:prstGeom>
          <a:noFill/>
          <a:ln w="9525">
            <a:noFill/>
            <a:miter lim="800000"/>
            <a:headEnd/>
            <a:tailEnd/>
          </a:ln>
        </p:spPr>
        <p:txBody>
          <a:bodyPr>
            <a:spAutoFit/>
          </a:bodyPr>
          <a:lstStyle/>
          <a:p>
            <a:pPr algn="ctr"/>
            <a:r>
              <a:rPr lang="en-US" sz="2800" b="1" dirty="0">
                <a:solidFill>
                  <a:srgbClr val="FF0000"/>
                </a:solidFill>
                <a:latin typeface="Times New Roman" pitchFamily="18" charset="0"/>
                <a:cs typeface="Times New Roman" pitchFamily="18" charset="0"/>
              </a:rPr>
              <a:t>Scientific center of diamonds and composite materials</a:t>
            </a:r>
            <a:endParaRPr lang="ru-RU" sz="2800" dirty="0">
              <a:latin typeface="Times New Roman" pitchFamily="18" charset="0"/>
              <a:cs typeface="Times New Roman" pitchFamily="18" charset="0"/>
            </a:endParaRPr>
          </a:p>
        </p:txBody>
      </p:sp>
      <p:pic>
        <p:nvPicPr>
          <p:cNvPr id="19467" name="Picture 4"/>
          <p:cNvPicPr>
            <a:picLocks noChangeAspect="1" noChangeArrowheads="1"/>
          </p:cNvPicPr>
          <p:nvPr/>
        </p:nvPicPr>
        <p:blipFill>
          <a:blip r:embed="rId7" cstate="print"/>
          <a:srcRect/>
          <a:stretch>
            <a:fillRect/>
          </a:stretch>
        </p:blipFill>
        <p:spPr bwMode="auto">
          <a:xfrm>
            <a:off x="7812088" y="260350"/>
            <a:ext cx="1011237" cy="917575"/>
          </a:xfrm>
          <a:prstGeom prst="rect">
            <a:avLst/>
          </a:prstGeom>
          <a:noFill/>
          <a:ln w="9525">
            <a:noFill/>
            <a:miter lim="800000"/>
            <a:headEnd/>
            <a:tailEnd/>
          </a:ln>
        </p:spPr>
      </p:pic>
    </p:spTree>
  </p:cSld>
  <p:clrMapOvr>
    <a:masterClrMapping/>
  </p:clrMapOvr>
  <p:transition advClick="0">
    <p:wipe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2800" b="1" dirty="0" smtClean="0">
                <a:solidFill>
                  <a:srgbClr val="C00000"/>
                </a:solidFill>
                <a:latin typeface="Times New Roman" pitchFamily="18" charset="0"/>
                <a:cs typeface="Times New Roman" pitchFamily="18" charset="0"/>
              </a:rPr>
              <a:t>Reforms in the country</a:t>
            </a:r>
            <a:endParaRPr lang="en-US" sz="2800" dirty="0"/>
          </a:p>
        </p:txBody>
      </p:sp>
      <p:sp>
        <p:nvSpPr>
          <p:cNvPr id="3" name="Content Placeholder 2"/>
          <p:cNvSpPr>
            <a:spLocks noGrp="1"/>
          </p:cNvSpPr>
          <p:nvPr>
            <p:ph idx="1"/>
          </p:nvPr>
        </p:nvSpPr>
        <p:spPr>
          <a:xfrm>
            <a:off x="304800" y="1412776"/>
            <a:ext cx="8686800" cy="4667349"/>
          </a:xfrm>
        </p:spPr>
        <p:txBody>
          <a:bodyPr/>
          <a:lstStyle/>
          <a:p>
            <a:pPr algn="just">
              <a:spcBef>
                <a:spcPct val="0"/>
              </a:spcBef>
            </a:pPr>
            <a:r>
              <a:rPr lang="en-US" sz="1600" b="1" dirty="0" smtClean="0">
                <a:solidFill>
                  <a:srgbClr val="C00000"/>
                </a:solidFill>
                <a:latin typeface="Times New Roman" pitchFamily="18" charset="0"/>
                <a:cs typeface="Times New Roman" pitchFamily="18" charset="0"/>
              </a:rPr>
              <a:t>According to the reforms conducted in the country during 7 years, d</a:t>
            </a:r>
            <a:r>
              <a:rPr lang="en-US" sz="1600" b="1" dirty="0" smtClean="0">
                <a:solidFill>
                  <a:srgbClr val="CC0000"/>
                </a:solidFill>
                <a:latin typeface="Times New Roman" pitchFamily="18" charset="0"/>
              </a:rPr>
              <a:t>epartment of S&amp;T was reorganized in Georgian National Science Foundation (GNSF) and the function of </a:t>
            </a:r>
            <a:r>
              <a:rPr lang="en-US" sz="1600" b="1" dirty="0" smtClean="0">
                <a:solidFill>
                  <a:srgbClr val="C00000"/>
                </a:solidFill>
                <a:latin typeface="Times New Roman" pitchFamily="18" charset="0"/>
                <a:cs typeface="Times New Roman" pitchFamily="18" charset="0"/>
              </a:rPr>
              <a:t>financial support of science in the country </a:t>
            </a:r>
            <a:r>
              <a:rPr lang="en-US" sz="1600" b="1" dirty="0" smtClean="0">
                <a:solidFill>
                  <a:srgbClr val="CC0000"/>
                </a:solidFill>
                <a:latin typeface="Times New Roman" pitchFamily="18" charset="0"/>
              </a:rPr>
              <a:t>was delegated to this new structure. In 2010 GNSF joined to the same humanitarian </a:t>
            </a:r>
            <a:r>
              <a:rPr lang="en-US" sz="1600" b="1" dirty="0" err="1" smtClean="0">
                <a:solidFill>
                  <a:srgbClr val="CC0000"/>
                </a:solidFill>
                <a:latin typeface="Times New Roman" pitchFamily="18" charset="0"/>
              </a:rPr>
              <a:t>Rustaveli</a:t>
            </a:r>
            <a:r>
              <a:rPr lang="en-US" sz="1600" b="1" dirty="0" smtClean="0">
                <a:solidFill>
                  <a:srgbClr val="CC0000"/>
                </a:solidFill>
                <a:latin typeface="Times New Roman" pitchFamily="18" charset="0"/>
              </a:rPr>
              <a:t> foundation and at present the main Governmental body responsible for the science development is RNSF.</a:t>
            </a:r>
            <a:endParaRPr lang="en-US" sz="1600" b="1" dirty="0" smtClean="0">
              <a:solidFill>
                <a:srgbClr val="C00000"/>
              </a:solidFill>
              <a:latin typeface="Times New Roman" pitchFamily="18" charset="0"/>
              <a:cs typeface="Times New Roman" pitchFamily="18" charset="0"/>
            </a:endParaRPr>
          </a:p>
          <a:p>
            <a:pPr algn="just">
              <a:spcBef>
                <a:spcPct val="0"/>
              </a:spcBef>
            </a:pPr>
            <a:r>
              <a:rPr lang="en-US" sz="1600" b="1" dirty="0" smtClean="0">
                <a:solidFill>
                  <a:srgbClr val="C00000"/>
                </a:solidFill>
                <a:latin typeface="Times New Roman" pitchFamily="18" charset="0"/>
                <a:cs typeface="Times New Roman" pitchFamily="18" charset="0"/>
              </a:rPr>
              <a:t>At the same time the Institutes of the </a:t>
            </a:r>
            <a:r>
              <a:rPr lang="en-US" sz="1600" b="1" dirty="0" smtClean="0">
                <a:solidFill>
                  <a:srgbClr val="CC0000"/>
                </a:solidFill>
                <a:latin typeface="Times New Roman" pitchFamily="18" charset="0"/>
              </a:rPr>
              <a:t>Georgian National Academy of Sciences received administrative independence. Although from 2011 all these scientific institutes were joined to State Universities and lost their status.</a:t>
            </a:r>
          </a:p>
          <a:p>
            <a:pPr algn="just">
              <a:spcBef>
                <a:spcPct val="0"/>
              </a:spcBef>
            </a:pPr>
            <a:r>
              <a:rPr lang="en-US" sz="1600" b="1" dirty="0" smtClean="0">
                <a:solidFill>
                  <a:srgbClr val="CC0000"/>
                </a:solidFill>
                <a:latin typeface="Times New Roman" pitchFamily="18" charset="0"/>
              </a:rPr>
              <a:t>From the Georgian Academy of Sciences remained only Presidium of sciences and it became the structure like a science club. </a:t>
            </a:r>
          </a:p>
          <a:p>
            <a:pPr algn="just">
              <a:spcBef>
                <a:spcPct val="0"/>
              </a:spcBef>
            </a:pPr>
            <a:r>
              <a:rPr lang="en-US" sz="1600" b="1" dirty="0" smtClean="0">
                <a:solidFill>
                  <a:srgbClr val="CC0000"/>
                </a:solidFill>
                <a:latin typeface="Times New Roman" pitchFamily="18" charset="0"/>
              </a:rPr>
              <a:t>The scientific sectors were cancelled at all State universities and at present academic position (full, </a:t>
            </a:r>
            <a:r>
              <a:rPr lang="en-US" sz="1600" b="1" dirty="0" smtClean="0">
                <a:solidFill>
                  <a:srgbClr val="CC0000"/>
                </a:solidFill>
                <a:latin typeface="Times New Roman" pitchFamily="18" charset="0"/>
              </a:rPr>
              <a:t>associate </a:t>
            </a:r>
            <a:r>
              <a:rPr lang="en-US" sz="1600" b="1" dirty="0" smtClean="0">
                <a:solidFill>
                  <a:srgbClr val="CC0000"/>
                </a:solidFill>
                <a:latin typeface="Times New Roman" pitchFamily="18" charset="0"/>
              </a:rPr>
              <a:t>or assistance Professor) combines  the research and educational activity. </a:t>
            </a:r>
          </a:p>
          <a:p>
            <a:pPr algn="just">
              <a:spcBef>
                <a:spcPct val="0"/>
              </a:spcBef>
            </a:pPr>
            <a:r>
              <a:rPr lang="en-US" sz="1600" b="1" dirty="0" smtClean="0">
                <a:solidFill>
                  <a:srgbClr val="CC0000"/>
                </a:solidFill>
                <a:latin typeface="Times New Roman" pitchFamily="18" charset="0"/>
              </a:rPr>
              <a:t>Three stage degrees of bachelor, master and doctor were adopted (in such way the previously existing system of candidate and doctor dissertations was changed).</a:t>
            </a:r>
          </a:p>
          <a:p>
            <a:pPr algn="just">
              <a:spcBef>
                <a:spcPct val="0"/>
              </a:spcBef>
            </a:pPr>
            <a:r>
              <a:rPr lang="en-US" sz="1600" b="1" dirty="0" smtClean="0">
                <a:solidFill>
                  <a:srgbClr val="CC0000"/>
                </a:solidFill>
                <a:latin typeface="Times New Roman" pitchFamily="18" charset="0"/>
              </a:rPr>
              <a:t>All scientific institutions and universities  moved on grant system (which is periodically being organized by GNSF on the competitive bases</a:t>
            </a:r>
            <a:r>
              <a:rPr lang="en-US" sz="1600" b="1" dirty="0" smtClean="0">
                <a:solidFill>
                  <a:srgbClr val="CC0000"/>
                </a:solidFill>
                <a:latin typeface="Times New Roman" pitchFamily="18" charset="0"/>
              </a:rPr>
              <a:t>).</a:t>
            </a:r>
            <a:endParaRPr lang="en-US" sz="1600" b="1" dirty="0" smtClean="0">
              <a:solidFill>
                <a:srgbClr val="CC0000"/>
              </a:solidFill>
              <a:latin typeface="Times New Roman" pitchFamily="18" charset="0"/>
            </a:endParaRPr>
          </a:p>
          <a:p>
            <a:pPr algn="just">
              <a:spcBef>
                <a:spcPct val="0"/>
              </a:spcBef>
              <a:buFont typeface="LitNusx" pitchFamily="2" charset="0"/>
              <a:buNone/>
            </a:pPr>
            <a:r>
              <a:rPr lang="en-US" sz="1600" b="1" dirty="0" smtClean="0">
                <a:solidFill>
                  <a:srgbClr val="CC0000"/>
                </a:solidFill>
                <a:latin typeface="Times New Roman" pitchFamily="18" charset="0"/>
              </a:rPr>
              <a:t>       </a:t>
            </a:r>
            <a:endParaRPr lang="en-US" sz="1600" dirty="0"/>
          </a:p>
        </p:txBody>
      </p:sp>
      <p:sp>
        <p:nvSpPr>
          <p:cNvPr id="4" name="Date Placeholder 3"/>
          <p:cNvSpPr>
            <a:spLocks noGrp="1"/>
          </p:cNvSpPr>
          <p:nvPr>
            <p:ph type="dt" sz="half" idx="10"/>
          </p:nvPr>
        </p:nvSpPr>
        <p:spPr/>
        <p:txBody>
          <a:bodyPr/>
          <a:lstStyle/>
          <a:p>
            <a:pPr>
              <a:defRPr/>
            </a:pPr>
            <a:fld id="{B28AA024-6C90-4F09-A920-8AF35BA7857B}" type="datetime1">
              <a:rPr lang="ka-GE" smtClean="0"/>
              <a:pPr>
                <a:defRPr/>
              </a:pPr>
              <a:t>26.03.2011</a:t>
            </a:fld>
            <a:endParaRPr lang="en-US" dirty="0"/>
          </a:p>
        </p:txBody>
      </p:sp>
      <p:sp>
        <p:nvSpPr>
          <p:cNvPr id="5" name="Slide Number Placeholder 4"/>
          <p:cNvSpPr>
            <a:spLocks noGrp="1"/>
          </p:cNvSpPr>
          <p:nvPr>
            <p:ph type="sldNum" sz="quarter" idx="12"/>
          </p:nvPr>
        </p:nvSpPr>
        <p:spPr/>
        <p:txBody>
          <a:bodyPr/>
          <a:lstStyle/>
          <a:p>
            <a:pPr>
              <a:defRPr/>
            </a:pPr>
            <a:fld id="{04BEB12B-1FF7-4061-B23D-A5B8A910E007}" type="slidenum">
              <a:rPr lang="en-US" smtClean="0"/>
              <a:pPr>
                <a:defRPr/>
              </a:pPr>
              <a:t>2</a:t>
            </a:fld>
            <a:endParaRPr lang="en-US" dirty="0"/>
          </a:p>
        </p:txBody>
      </p:sp>
    </p:spTree>
  </p:cSld>
  <p:clrMapOvr>
    <a:masterClrMapping/>
  </p:clrMapOvr>
  <p:transition advClick="0">
    <p:wipe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BF30146A-C96D-4B75-8F78-26A6E4694B76}" type="slidenum">
              <a:rPr lang="en-US"/>
              <a:pPr>
                <a:defRPr/>
              </a:pPr>
              <a:t>20</a:t>
            </a:fld>
            <a:endParaRPr lang="en-US" dirty="0"/>
          </a:p>
        </p:txBody>
      </p:sp>
      <p:pic>
        <p:nvPicPr>
          <p:cNvPr id="20484" name="Picture 4"/>
          <p:cNvPicPr>
            <a:picLocks noChangeAspect="1" noChangeArrowheads="1"/>
          </p:cNvPicPr>
          <p:nvPr/>
        </p:nvPicPr>
        <p:blipFill>
          <a:blip r:embed="rId3" cstate="print"/>
          <a:srcRect/>
          <a:stretch>
            <a:fillRect/>
          </a:stretch>
        </p:blipFill>
        <p:spPr bwMode="auto">
          <a:xfrm>
            <a:off x="6300788" y="1643063"/>
            <a:ext cx="2357437" cy="3000375"/>
          </a:xfrm>
          <a:prstGeom prst="rect">
            <a:avLst/>
          </a:prstGeom>
          <a:noFill/>
          <a:ln w="9525">
            <a:noFill/>
            <a:miter lim="800000"/>
            <a:headEnd/>
            <a:tailEnd/>
          </a:ln>
        </p:spPr>
      </p:pic>
      <p:pic>
        <p:nvPicPr>
          <p:cNvPr id="20485" name="Picture 15" descr="Picture 347"/>
          <p:cNvPicPr>
            <a:picLocks noChangeAspect="1" noChangeArrowheads="1"/>
          </p:cNvPicPr>
          <p:nvPr/>
        </p:nvPicPr>
        <p:blipFill>
          <a:blip r:embed="rId4" cstate="print">
            <a:lum bright="-12000" contrast="36000"/>
          </a:blip>
          <a:srcRect/>
          <a:stretch>
            <a:fillRect/>
          </a:stretch>
        </p:blipFill>
        <p:spPr bwMode="auto">
          <a:xfrm>
            <a:off x="468313" y="1628775"/>
            <a:ext cx="2786062" cy="3014663"/>
          </a:xfrm>
          <a:prstGeom prst="rect">
            <a:avLst/>
          </a:prstGeom>
          <a:noFill/>
          <a:ln w="9525">
            <a:noFill/>
            <a:miter lim="800000"/>
            <a:headEnd/>
            <a:tailEnd/>
          </a:ln>
        </p:spPr>
      </p:pic>
      <p:sp>
        <p:nvSpPr>
          <p:cNvPr id="20486" name="Rectangle 9"/>
          <p:cNvSpPr>
            <a:spLocks noChangeArrowheads="1"/>
          </p:cNvSpPr>
          <p:nvPr/>
        </p:nvSpPr>
        <p:spPr bwMode="auto">
          <a:xfrm>
            <a:off x="428625" y="5143500"/>
            <a:ext cx="8358188" cy="2154238"/>
          </a:xfrm>
          <a:prstGeom prst="rect">
            <a:avLst/>
          </a:prstGeom>
          <a:noFill/>
          <a:ln w="9525">
            <a:noFill/>
            <a:miter lim="800000"/>
            <a:headEnd/>
            <a:tailEnd/>
          </a:ln>
        </p:spPr>
        <p:txBody>
          <a:bodyPr>
            <a:spAutoFit/>
          </a:bodyPr>
          <a:lstStyle/>
          <a:p>
            <a:pPr algn="just"/>
            <a:r>
              <a:rPr lang="en-US" sz="2200">
                <a:solidFill>
                  <a:srgbClr val="002060"/>
                </a:solidFill>
                <a:latin typeface="Times New Roman" pitchFamily="18" charset="0"/>
                <a:cs typeface="Times New Roman" pitchFamily="18" charset="0"/>
              </a:rPr>
              <a:t>On the basis of innovative technologies the scientific works are carried out for production of highly effective diamond composition and other super-hard materials used for treatment of metal and non-metal materials.</a:t>
            </a:r>
          </a:p>
          <a:p>
            <a:pPr algn="just"/>
            <a:r>
              <a:rPr lang="en-US" sz="2200">
                <a:solidFill>
                  <a:srgbClr val="002060"/>
                </a:solidFill>
                <a:latin typeface="Times New Roman" pitchFamily="18" charset="0"/>
                <a:cs typeface="Times New Roman" pitchFamily="18" charset="0"/>
              </a:rPr>
              <a:t>    </a:t>
            </a:r>
          </a:p>
          <a:p>
            <a:pPr algn="just"/>
            <a:endParaRPr lang="en-US" sz="2400">
              <a:solidFill>
                <a:srgbClr val="002060"/>
              </a:solidFill>
              <a:latin typeface="Times New Roman" pitchFamily="18" charset="0"/>
              <a:cs typeface="Times New Roman" pitchFamily="18" charset="0"/>
            </a:endParaRPr>
          </a:p>
        </p:txBody>
      </p:sp>
      <p:pic>
        <p:nvPicPr>
          <p:cNvPr id="20487" name="Picture 5"/>
          <p:cNvPicPr>
            <a:picLocks noChangeAspect="1" noChangeArrowheads="1"/>
          </p:cNvPicPr>
          <p:nvPr/>
        </p:nvPicPr>
        <p:blipFill>
          <a:blip r:embed="rId5" cstate="print"/>
          <a:srcRect/>
          <a:stretch>
            <a:fillRect/>
          </a:stretch>
        </p:blipFill>
        <p:spPr bwMode="auto">
          <a:xfrm>
            <a:off x="3419475" y="1628775"/>
            <a:ext cx="2536825" cy="3014663"/>
          </a:xfrm>
          <a:prstGeom prst="rect">
            <a:avLst/>
          </a:prstGeom>
          <a:noFill/>
          <a:ln w="9525">
            <a:noFill/>
            <a:miter lim="800000"/>
            <a:headEnd/>
            <a:tailEnd/>
          </a:ln>
        </p:spPr>
      </p:pic>
      <p:sp>
        <p:nvSpPr>
          <p:cNvPr id="20488" name="Rectangle 5"/>
          <p:cNvSpPr>
            <a:spLocks noChangeArrowheads="1"/>
          </p:cNvSpPr>
          <p:nvPr/>
        </p:nvSpPr>
        <p:spPr bwMode="auto">
          <a:xfrm>
            <a:off x="214282" y="142852"/>
            <a:ext cx="7643843" cy="954107"/>
          </a:xfrm>
          <a:prstGeom prst="rect">
            <a:avLst/>
          </a:prstGeom>
          <a:noFill/>
          <a:ln w="9525">
            <a:noFill/>
            <a:miter lim="800000"/>
            <a:headEnd/>
            <a:tailEnd/>
          </a:ln>
        </p:spPr>
        <p:txBody>
          <a:bodyPr wrap="square">
            <a:spAutoFit/>
          </a:bodyPr>
          <a:lstStyle/>
          <a:p>
            <a:pPr algn="ctr"/>
            <a:r>
              <a:rPr lang="en-US" sz="2800" b="1" dirty="0">
                <a:solidFill>
                  <a:srgbClr val="FF0000"/>
                </a:solidFill>
                <a:latin typeface="Times New Roman" pitchFamily="18" charset="0"/>
                <a:cs typeface="Times New Roman" pitchFamily="18" charset="0"/>
              </a:rPr>
              <a:t>Scientific center of diamonds an composite materials</a:t>
            </a:r>
            <a:endParaRPr lang="ru-RU" sz="2800" dirty="0">
              <a:latin typeface="Times New Roman" pitchFamily="18" charset="0"/>
              <a:cs typeface="Times New Roman" pitchFamily="18" charset="0"/>
            </a:endParaRPr>
          </a:p>
        </p:txBody>
      </p:sp>
      <p:pic>
        <p:nvPicPr>
          <p:cNvPr id="20489" name="Picture 4"/>
          <p:cNvPicPr>
            <a:picLocks noChangeAspect="1" noChangeArrowheads="1"/>
          </p:cNvPicPr>
          <p:nvPr/>
        </p:nvPicPr>
        <p:blipFill>
          <a:blip r:embed="rId6" cstate="print"/>
          <a:srcRect/>
          <a:stretch>
            <a:fillRect/>
          </a:stretch>
        </p:blipFill>
        <p:spPr bwMode="auto">
          <a:xfrm>
            <a:off x="7812088" y="260350"/>
            <a:ext cx="1011237" cy="917575"/>
          </a:xfrm>
          <a:prstGeom prst="rect">
            <a:avLst/>
          </a:prstGeom>
          <a:noFill/>
          <a:ln w="9525">
            <a:noFill/>
            <a:miter lim="800000"/>
            <a:headEnd/>
            <a:tailEnd/>
          </a:ln>
        </p:spPr>
      </p:pic>
    </p:spTree>
  </p:cSld>
  <p:clrMapOvr>
    <a:masterClrMapping/>
  </p:clrMapOvr>
  <p:transition advClick="0">
    <p:wipe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2700" b="1" dirty="0" smtClean="0">
                <a:solidFill>
                  <a:srgbClr val="FF0000"/>
                </a:solidFill>
                <a:latin typeface="Times New Roman" pitchFamily="18" charset="0"/>
                <a:cs typeface="Times New Roman" pitchFamily="18" charset="0"/>
              </a:rPr>
              <a:t>Faculty of Mining and Geology</a:t>
            </a:r>
            <a:r>
              <a:rPr lang="en-US" dirty="0" smtClean="0">
                <a:solidFill>
                  <a:srgbClr val="FF0000"/>
                </a:solidFill>
                <a:latin typeface="Times New Roman" pitchFamily="18" charset="0"/>
                <a:cs typeface="Times New Roman" pitchFamily="18" charset="0"/>
              </a:rPr>
              <a:t/>
            </a:r>
            <a:br>
              <a:rPr lang="en-US" dirty="0" smtClean="0">
                <a:solidFill>
                  <a:srgbClr val="FF0000"/>
                </a:solidFill>
                <a:latin typeface="Times New Roman" pitchFamily="18" charset="0"/>
                <a:cs typeface="Times New Roman" pitchFamily="18" charset="0"/>
              </a:rPr>
            </a:br>
            <a:endParaRPr lang="en-US" dirty="0">
              <a:solidFill>
                <a:srgbClr val="FF0000"/>
              </a:solidFill>
              <a:latin typeface="Times New Roman" pitchFamily="18" charset="0"/>
              <a:cs typeface="Times New Roman" pitchFamily="18" charset="0"/>
            </a:endParaRPr>
          </a:p>
        </p:txBody>
      </p:sp>
      <p:sp>
        <p:nvSpPr>
          <p:cNvPr id="5" name="Slide Number Placeholder 4"/>
          <p:cNvSpPr>
            <a:spLocks noGrp="1"/>
          </p:cNvSpPr>
          <p:nvPr>
            <p:ph type="sldNum" sz="quarter" idx="12"/>
          </p:nvPr>
        </p:nvSpPr>
        <p:spPr/>
        <p:txBody>
          <a:bodyPr/>
          <a:lstStyle/>
          <a:p>
            <a:pPr>
              <a:defRPr/>
            </a:pPr>
            <a:fld id="{04BEB12B-1FF7-4061-B23D-A5B8A910E007}" type="slidenum">
              <a:rPr lang="en-US" smtClean="0"/>
              <a:pPr>
                <a:defRPr/>
              </a:pPr>
              <a:t>21</a:t>
            </a:fld>
            <a:endParaRPr lang="en-US" dirty="0"/>
          </a:p>
        </p:txBody>
      </p:sp>
      <p:pic>
        <p:nvPicPr>
          <p:cNvPr id="6" name="Content Placeholder 5" descr="Picture 004"/>
          <p:cNvPicPr>
            <a:picLocks noGrp="1"/>
          </p:cNvPicPr>
          <p:nvPr>
            <p:ph idx="1"/>
          </p:nvPr>
        </p:nvPicPr>
        <p:blipFill>
          <a:blip r:embed="rId2" cstate="print"/>
          <a:srcRect/>
          <a:stretch>
            <a:fillRect/>
          </a:stretch>
        </p:blipFill>
        <p:spPr bwMode="auto">
          <a:xfrm>
            <a:off x="467544" y="1700808"/>
            <a:ext cx="2542032" cy="1837944"/>
          </a:xfrm>
          <a:prstGeom prst="rect">
            <a:avLst/>
          </a:prstGeom>
          <a:noFill/>
          <a:ln w="9525">
            <a:noFill/>
            <a:miter lim="800000"/>
            <a:headEnd/>
            <a:tailEnd/>
          </a:ln>
        </p:spPr>
      </p:pic>
      <p:pic>
        <p:nvPicPr>
          <p:cNvPr id="7" name="Picture 6" descr="Copy of Picture 004"/>
          <p:cNvPicPr/>
          <p:nvPr/>
        </p:nvPicPr>
        <p:blipFill>
          <a:blip r:embed="rId3" cstate="print"/>
          <a:srcRect/>
          <a:stretch>
            <a:fillRect/>
          </a:stretch>
        </p:blipFill>
        <p:spPr bwMode="auto">
          <a:xfrm>
            <a:off x="467544" y="3645024"/>
            <a:ext cx="2264842" cy="2072060"/>
          </a:xfrm>
          <a:prstGeom prst="rect">
            <a:avLst/>
          </a:prstGeom>
          <a:noFill/>
          <a:ln w="9525">
            <a:noFill/>
            <a:miter lim="800000"/>
            <a:headEnd/>
            <a:tailEnd/>
          </a:ln>
        </p:spPr>
      </p:pic>
      <p:pic>
        <p:nvPicPr>
          <p:cNvPr id="8" name="Picture 7" descr="Picture"/>
          <p:cNvPicPr/>
          <p:nvPr/>
        </p:nvPicPr>
        <p:blipFill>
          <a:blip r:embed="rId4" cstate="print"/>
          <a:srcRect/>
          <a:stretch>
            <a:fillRect/>
          </a:stretch>
        </p:blipFill>
        <p:spPr bwMode="auto">
          <a:xfrm>
            <a:off x="6156176" y="1556792"/>
            <a:ext cx="1944216" cy="2304256"/>
          </a:xfrm>
          <a:prstGeom prst="rect">
            <a:avLst/>
          </a:prstGeom>
          <a:noFill/>
          <a:ln w="9525">
            <a:noFill/>
            <a:miter lim="800000"/>
            <a:headEnd/>
            <a:tailEnd/>
          </a:ln>
        </p:spPr>
      </p:pic>
      <p:pic>
        <p:nvPicPr>
          <p:cNvPr id="9" name="Picture 8" descr="Copy (2) of Picture 005"/>
          <p:cNvPicPr/>
          <p:nvPr/>
        </p:nvPicPr>
        <p:blipFill>
          <a:blip r:embed="rId5" cstate="print"/>
          <a:srcRect/>
          <a:stretch>
            <a:fillRect/>
          </a:stretch>
        </p:blipFill>
        <p:spPr bwMode="auto">
          <a:xfrm>
            <a:off x="3635896" y="1556792"/>
            <a:ext cx="1738883" cy="2295525"/>
          </a:xfrm>
          <a:prstGeom prst="rect">
            <a:avLst/>
          </a:prstGeom>
          <a:noFill/>
        </p:spPr>
      </p:pic>
      <p:pic>
        <p:nvPicPr>
          <p:cNvPr id="10" name="Picture 9" descr="Copy of Picture 005"/>
          <p:cNvPicPr/>
          <p:nvPr/>
        </p:nvPicPr>
        <p:blipFill>
          <a:blip r:embed="rId6" cstate="print"/>
          <a:srcRect/>
          <a:stretch>
            <a:fillRect/>
          </a:stretch>
        </p:blipFill>
        <p:spPr bwMode="auto">
          <a:xfrm>
            <a:off x="3131840" y="4005064"/>
            <a:ext cx="2505075" cy="1728192"/>
          </a:xfrm>
          <a:prstGeom prst="rect">
            <a:avLst/>
          </a:prstGeom>
          <a:noFill/>
          <a:ln w="9525">
            <a:noFill/>
            <a:miter lim="800000"/>
            <a:headEnd/>
            <a:tailEnd/>
          </a:ln>
        </p:spPr>
      </p:pic>
      <p:pic>
        <p:nvPicPr>
          <p:cNvPr id="11" name="Picture 10" descr="Copy (2) of Picture 006"/>
          <p:cNvPicPr/>
          <p:nvPr/>
        </p:nvPicPr>
        <p:blipFill>
          <a:blip r:embed="rId7" cstate="print"/>
          <a:srcRect/>
          <a:stretch>
            <a:fillRect/>
          </a:stretch>
        </p:blipFill>
        <p:spPr bwMode="auto">
          <a:xfrm>
            <a:off x="6012160" y="4005064"/>
            <a:ext cx="2520280" cy="1728192"/>
          </a:xfrm>
          <a:prstGeom prst="rect">
            <a:avLst/>
          </a:prstGeom>
          <a:noFill/>
          <a:ln w="9525">
            <a:noFill/>
            <a:miter lim="800000"/>
            <a:headEnd/>
            <a:tailEnd/>
          </a:ln>
        </p:spPr>
      </p:pic>
      <p:sp>
        <p:nvSpPr>
          <p:cNvPr id="12" name="TextBox 11"/>
          <p:cNvSpPr txBox="1"/>
          <p:nvPr/>
        </p:nvSpPr>
        <p:spPr>
          <a:xfrm>
            <a:off x="251520" y="5805264"/>
            <a:ext cx="8712968" cy="923330"/>
          </a:xfrm>
          <a:prstGeom prst="rect">
            <a:avLst/>
          </a:prstGeom>
          <a:noFill/>
        </p:spPr>
        <p:txBody>
          <a:bodyPr wrap="square" rtlCol="0">
            <a:spAutoFit/>
          </a:bodyPr>
          <a:lstStyle/>
          <a:p>
            <a:r>
              <a:rPr lang="en-US" dirty="0" smtClean="0">
                <a:solidFill>
                  <a:srgbClr val="C00000"/>
                </a:solidFill>
                <a:latin typeface="Times New Roman" pitchFamily="18" charset="0"/>
                <a:cs typeface="Times New Roman" pitchFamily="18" charset="0"/>
              </a:rPr>
              <a:t>Was built in the end of eighties. The fields of transportation and ventilation horizons are located at the level of 16 -30 meter from the surface. The total length  of the mine is about 1000 meter. Among the horizons the inclined (9</a:t>
            </a:r>
            <a:r>
              <a:rPr lang="en-US" baseline="30000" dirty="0" smtClean="0">
                <a:solidFill>
                  <a:srgbClr val="C00000"/>
                </a:solidFill>
                <a:latin typeface="Times New Roman" pitchFamily="18" charset="0"/>
                <a:cs typeface="Times New Roman" pitchFamily="18" charset="0"/>
              </a:rPr>
              <a:t>0</a:t>
            </a:r>
            <a:r>
              <a:rPr lang="en-US" dirty="0" smtClean="0">
                <a:solidFill>
                  <a:srgbClr val="C00000"/>
                </a:solidFill>
                <a:latin typeface="Times New Roman" pitchFamily="18" charset="0"/>
                <a:cs typeface="Times New Roman" pitchFamily="18" charset="0"/>
              </a:rPr>
              <a:t>) tunnels type of  Bremsberg are situated.</a:t>
            </a:r>
            <a:endParaRPr lang="en-US" dirty="0">
              <a:solidFill>
                <a:srgbClr val="C00000"/>
              </a:solidFill>
              <a:latin typeface="Times New Roman" pitchFamily="18" charset="0"/>
              <a:cs typeface="Times New Roman" pitchFamily="18" charset="0"/>
            </a:endParaRPr>
          </a:p>
        </p:txBody>
      </p:sp>
      <p:pic>
        <p:nvPicPr>
          <p:cNvPr id="13" name="Picture 4"/>
          <p:cNvPicPr>
            <a:picLocks noChangeAspect="1" noChangeArrowheads="1"/>
          </p:cNvPicPr>
          <p:nvPr/>
        </p:nvPicPr>
        <p:blipFill>
          <a:blip r:embed="rId8" cstate="print"/>
          <a:srcRect/>
          <a:stretch>
            <a:fillRect/>
          </a:stretch>
        </p:blipFill>
        <p:spPr bwMode="auto">
          <a:xfrm>
            <a:off x="7884368" y="332656"/>
            <a:ext cx="1011237" cy="917575"/>
          </a:xfrm>
          <a:prstGeom prst="rect">
            <a:avLst/>
          </a:prstGeom>
          <a:noFill/>
          <a:ln w="9525">
            <a:noFill/>
            <a:miter lim="800000"/>
            <a:headEnd/>
            <a:tailEnd/>
          </a:ln>
        </p:spPr>
      </p:pic>
      <p:sp>
        <p:nvSpPr>
          <p:cNvPr id="14" name="TextBox 13"/>
          <p:cNvSpPr txBox="1"/>
          <p:nvPr/>
        </p:nvSpPr>
        <p:spPr>
          <a:xfrm>
            <a:off x="1187624" y="1052736"/>
            <a:ext cx="6264696" cy="523220"/>
          </a:xfrm>
          <a:prstGeom prst="rect">
            <a:avLst/>
          </a:prstGeom>
          <a:noFill/>
        </p:spPr>
        <p:txBody>
          <a:bodyPr wrap="square" rtlCol="0">
            <a:spAutoFit/>
          </a:bodyPr>
          <a:lstStyle/>
          <a:p>
            <a:pPr algn="ctr"/>
            <a:r>
              <a:rPr lang="en-US" sz="2800" b="1" dirty="0" smtClean="0">
                <a:solidFill>
                  <a:srgbClr val="FF0000"/>
                </a:solidFill>
                <a:latin typeface="Times New Roman" pitchFamily="18" charset="0"/>
                <a:cs typeface="Times New Roman" pitchFamily="18" charset="0"/>
              </a:rPr>
              <a:t>The mine laboratory</a:t>
            </a:r>
            <a:endParaRPr lang="en-US" sz="2800" b="1" dirty="0">
              <a:solidFill>
                <a:srgbClr val="FF0000"/>
              </a:solidFill>
              <a:latin typeface="Times New Roman" pitchFamily="18" charset="0"/>
              <a:cs typeface="Times New Roman" pitchFamily="18" charset="0"/>
            </a:endParaRPr>
          </a:p>
        </p:txBody>
      </p:sp>
    </p:spTree>
  </p:cSld>
  <p:clrMapOvr>
    <a:masterClrMapping/>
  </p:clrMapOvr>
  <p:transition advClick="0">
    <p:pul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5"/>
          <p:cNvPicPr>
            <a:picLocks noChangeAspect="1" noChangeArrowheads="1"/>
          </p:cNvPicPr>
          <p:nvPr/>
        </p:nvPicPr>
        <p:blipFill>
          <a:blip r:embed="rId3" cstate="print"/>
          <a:srcRect/>
          <a:stretch>
            <a:fillRect/>
          </a:stretch>
        </p:blipFill>
        <p:spPr bwMode="auto">
          <a:xfrm>
            <a:off x="6012160" y="4214813"/>
            <a:ext cx="2763540" cy="2428875"/>
          </a:xfrm>
          <a:prstGeom prst="rect">
            <a:avLst/>
          </a:prstGeom>
          <a:noFill/>
          <a:ln w="9525">
            <a:noFill/>
            <a:miter lim="800000"/>
            <a:headEnd/>
            <a:tailEnd/>
          </a:ln>
        </p:spPr>
      </p:pic>
      <p:pic>
        <p:nvPicPr>
          <p:cNvPr id="21507" name="Picture 4"/>
          <p:cNvPicPr>
            <a:picLocks noChangeAspect="1" noChangeArrowheads="1"/>
          </p:cNvPicPr>
          <p:nvPr/>
        </p:nvPicPr>
        <p:blipFill>
          <a:blip r:embed="rId4" cstate="print"/>
          <a:srcRect/>
          <a:stretch>
            <a:fillRect/>
          </a:stretch>
        </p:blipFill>
        <p:spPr bwMode="auto">
          <a:xfrm>
            <a:off x="6084168" y="1196752"/>
            <a:ext cx="2270026" cy="3000375"/>
          </a:xfrm>
          <a:prstGeom prst="rect">
            <a:avLst/>
          </a:prstGeom>
          <a:noFill/>
          <a:ln w="9525">
            <a:noFill/>
            <a:miter lim="800000"/>
            <a:headEnd/>
            <a:tailEnd/>
          </a:ln>
        </p:spPr>
      </p:pic>
      <p:sp>
        <p:nvSpPr>
          <p:cNvPr id="21508" name="Content Placeholder 1"/>
          <p:cNvSpPr>
            <a:spLocks noGrp="1"/>
          </p:cNvSpPr>
          <p:nvPr>
            <p:ph idx="1"/>
          </p:nvPr>
        </p:nvSpPr>
        <p:spPr>
          <a:xfrm>
            <a:off x="285750" y="1571625"/>
            <a:ext cx="5500688" cy="4968875"/>
          </a:xfrm>
        </p:spPr>
        <p:txBody>
          <a:bodyPr/>
          <a:lstStyle/>
          <a:p>
            <a:pPr marL="0" indent="0" algn="ctr" eaLnBrk="1" hangingPunct="1">
              <a:lnSpc>
                <a:spcPct val="90000"/>
              </a:lnSpc>
              <a:buFont typeface="Wingdings 2" pitchFamily="18" charset="2"/>
              <a:buNone/>
            </a:pPr>
            <a:r>
              <a:rPr lang="en-US" sz="2400" b="1" dirty="0" smtClean="0">
                <a:solidFill>
                  <a:srgbClr val="C00000"/>
                </a:solidFill>
                <a:latin typeface="Times New Roman" pitchFamily="18" charset="0"/>
                <a:cs typeface="Times New Roman" pitchFamily="18" charset="0"/>
              </a:rPr>
              <a:t>Development of high efficiency </a:t>
            </a:r>
            <a:r>
              <a:rPr lang="en-US" sz="2400" b="1" dirty="0" err="1" smtClean="0">
                <a:solidFill>
                  <a:srgbClr val="C00000"/>
                </a:solidFill>
                <a:latin typeface="Times New Roman" pitchFamily="18" charset="0"/>
                <a:cs typeface="Times New Roman" pitchFamily="18" charset="0"/>
              </a:rPr>
              <a:t>plasmatron</a:t>
            </a:r>
            <a:endParaRPr lang="en-US" sz="2000" dirty="0" smtClean="0">
              <a:latin typeface="Times New Roman" pitchFamily="18" charset="0"/>
              <a:cs typeface="Times New Roman" pitchFamily="18" charset="0"/>
            </a:endParaRPr>
          </a:p>
          <a:p>
            <a:pPr marL="0" indent="0" algn="just" eaLnBrk="1" hangingPunct="1">
              <a:lnSpc>
                <a:spcPct val="90000"/>
              </a:lnSpc>
              <a:buFont typeface="Wingdings 2" pitchFamily="18" charset="2"/>
              <a:buNone/>
            </a:pPr>
            <a:r>
              <a:rPr lang="en-US" sz="2000" dirty="0" smtClean="0">
                <a:solidFill>
                  <a:srgbClr val="002060"/>
                </a:solidFill>
                <a:latin typeface="Times New Roman" pitchFamily="18" charset="0"/>
                <a:cs typeface="Times New Roman" pitchFamily="18" charset="0"/>
              </a:rPr>
              <a:t>       </a:t>
            </a:r>
            <a:r>
              <a:rPr lang="en-US" sz="2400" dirty="0" smtClean="0">
                <a:solidFill>
                  <a:srgbClr val="002060"/>
                </a:solidFill>
                <a:latin typeface="Times New Roman" pitchFamily="18" charset="0"/>
                <a:cs typeface="Times New Roman" pitchFamily="18" charset="0"/>
              </a:rPr>
              <a:t>Water vapor </a:t>
            </a:r>
            <a:r>
              <a:rPr lang="en-US" sz="2400" dirty="0" err="1" smtClean="0">
                <a:solidFill>
                  <a:srgbClr val="002060"/>
                </a:solidFill>
                <a:latin typeface="Times New Roman" pitchFamily="18" charset="0"/>
                <a:cs typeface="Times New Roman" pitchFamily="18" charset="0"/>
              </a:rPr>
              <a:t>plasmatron</a:t>
            </a:r>
            <a:r>
              <a:rPr lang="en-US" sz="2400" dirty="0" smtClean="0">
                <a:solidFill>
                  <a:srgbClr val="002060"/>
                </a:solidFill>
                <a:latin typeface="Times New Roman" pitchFamily="18" charset="0"/>
                <a:cs typeface="Times New Roman" pitchFamily="18" charset="0"/>
              </a:rPr>
              <a:t> for treatment of high resource and technical economic efficiency materials is created used for machine repair and building materials cutting and coating.</a:t>
            </a:r>
          </a:p>
          <a:p>
            <a:pPr marL="0" indent="0" algn="just" eaLnBrk="1" hangingPunct="1">
              <a:lnSpc>
                <a:spcPct val="90000"/>
              </a:lnSpc>
              <a:buFont typeface="Wingdings 2" pitchFamily="18" charset="2"/>
              <a:buNone/>
            </a:pPr>
            <a:r>
              <a:rPr lang="en-US" sz="2400" dirty="0" smtClean="0">
                <a:solidFill>
                  <a:srgbClr val="002060"/>
                </a:solidFill>
                <a:latin typeface="Times New Roman" pitchFamily="18" charset="0"/>
                <a:cs typeface="Times New Roman" pitchFamily="18" charset="0"/>
              </a:rPr>
              <a:t>    Problem of durability and efficiency is solved by creation of long-cathode </a:t>
            </a:r>
            <a:r>
              <a:rPr lang="en-US" sz="2400" dirty="0" err="1" smtClean="0">
                <a:solidFill>
                  <a:srgbClr val="002060"/>
                </a:solidFill>
                <a:latin typeface="Times New Roman" pitchFamily="18" charset="0"/>
                <a:cs typeface="Times New Roman" pitchFamily="18" charset="0"/>
              </a:rPr>
              <a:t>plasmatron</a:t>
            </a:r>
            <a:r>
              <a:rPr lang="en-US" sz="2400" dirty="0" smtClean="0">
                <a:solidFill>
                  <a:srgbClr val="002060"/>
                </a:solidFill>
                <a:latin typeface="Times New Roman" pitchFamily="18" charset="0"/>
                <a:cs typeface="Times New Roman" pitchFamily="18" charset="0"/>
              </a:rPr>
              <a:t>. </a:t>
            </a:r>
          </a:p>
          <a:p>
            <a:pPr marL="0" indent="0" algn="just" eaLnBrk="1" hangingPunct="1">
              <a:lnSpc>
                <a:spcPct val="90000"/>
              </a:lnSpc>
              <a:buFont typeface="Wingdings 2" pitchFamily="18" charset="2"/>
              <a:buNone/>
            </a:pPr>
            <a:r>
              <a:rPr lang="en-US" sz="2400" i="1" dirty="0" smtClean="0">
                <a:solidFill>
                  <a:srgbClr val="002060"/>
                </a:solidFill>
                <a:latin typeface="Times New Roman" pitchFamily="18" charset="0"/>
                <a:cs typeface="Times New Roman" pitchFamily="18" charset="0"/>
              </a:rPr>
              <a:t>     </a:t>
            </a:r>
            <a:r>
              <a:rPr lang="en-US" sz="2400" b="1" i="1" dirty="0" smtClean="0">
                <a:solidFill>
                  <a:srgbClr val="0070C0"/>
                </a:solidFill>
                <a:latin typeface="Times New Roman" pitchFamily="18" charset="0"/>
                <a:cs typeface="Times New Roman" pitchFamily="18" charset="0"/>
              </a:rPr>
              <a:t>Service life of such </a:t>
            </a:r>
            <a:r>
              <a:rPr lang="en-US" sz="2400" b="1" i="1" dirty="0" err="1" smtClean="0">
                <a:solidFill>
                  <a:srgbClr val="0070C0"/>
                </a:solidFill>
                <a:latin typeface="Times New Roman" pitchFamily="18" charset="0"/>
                <a:cs typeface="Times New Roman" pitchFamily="18" charset="0"/>
              </a:rPr>
              <a:t>plasmatron</a:t>
            </a:r>
            <a:r>
              <a:rPr lang="en-US" sz="2400" b="1" i="1" dirty="0" smtClean="0">
                <a:solidFill>
                  <a:srgbClr val="0070C0"/>
                </a:solidFill>
                <a:latin typeface="Times New Roman" pitchFamily="18" charset="0"/>
                <a:cs typeface="Times New Roman" pitchFamily="18" charset="0"/>
              </a:rPr>
              <a:t> exceeds 10 times the service life of </a:t>
            </a:r>
            <a:r>
              <a:rPr lang="en-US" sz="2400" b="1" i="1" dirty="0" err="1" smtClean="0">
                <a:solidFill>
                  <a:srgbClr val="0070C0"/>
                </a:solidFill>
                <a:latin typeface="Times New Roman" pitchFamily="18" charset="0"/>
                <a:cs typeface="Times New Roman" pitchFamily="18" charset="0"/>
              </a:rPr>
              <a:t>plasmatrons</a:t>
            </a:r>
            <a:r>
              <a:rPr lang="en-US" sz="2400" b="1" i="1" dirty="0" smtClean="0">
                <a:solidFill>
                  <a:srgbClr val="0070C0"/>
                </a:solidFill>
                <a:latin typeface="Times New Roman" pitchFamily="18" charset="0"/>
                <a:cs typeface="Times New Roman" pitchFamily="18" charset="0"/>
              </a:rPr>
              <a:t> produced by foreign companies. </a:t>
            </a:r>
          </a:p>
          <a:p>
            <a:pPr marL="0" indent="0" eaLnBrk="1" hangingPunct="1">
              <a:lnSpc>
                <a:spcPct val="90000"/>
              </a:lnSpc>
              <a:buFont typeface="Wingdings 2" pitchFamily="18" charset="2"/>
              <a:buNone/>
            </a:pPr>
            <a:endParaRPr lang="en-US" sz="2400" dirty="0" smtClean="0">
              <a:solidFill>
                <a:srgbClr val="002060"/>
              </a:solidFill>
              <a:latin typeface="Times New Roman" pitchFamily="18" charset="0"/>
              <a:cs typeface="Times New Roman" pitchFamily="18" charset="0"/>
            </a:endParaRPr>
          </a:p>
        </p:txBody>
      </p:sp>
      <p:sp>
        <p:nvSpPr>
          <p:cNvPr id="11" name="Slide Number Placeholder 10"/>
          <p:cNvSpPr>
            <a:spLocks noGrp="1"/>
          </p:cNvSpPr>
          <p:nvPr>
            <p:ph type="sldNum" sz="quarter" idx="12"/>
          </p:nvPr>
        </p:nvSpPr>
        <p:spPr/>
        <p:txBody>
          <a:bodyPr/>
          <a:lstStyle/>
          <a:p>
            <a:pPr>
              <a:defRPr/>
            </a:pPr>
            <a:fld id="{C049A3EF-A829-439A-BEA5-B823B3AD44C3}" type="slidenum">
              <a:rPr lang="en-US"/>
              <a:pPr>
                <a:defRPr/>
              </a:pPr>
              <a:t>22</a:t>
            </a:fld>
            <a:endParaRPr lang="en-US" dirty="0"/>
          </a:p>
        </p:txBody>
      </p:sp>
      <p:sp>
        <p:nvSpPr>
          <p:cNvPr id="21511" name="Rectangle 8"/>
          <p:cNvSpPr>
            <a:spLocks noChangeArrowheads="1"/>
          </p:cNvSpPr>
          <p:nvPr/>
        </p:nvSpPr>
        <p:spPr bwMode="auto">
          <a:xfrm>
            <a:off x="500063" y="357188"/>
            <a:ext cx="6929437" cy="366712"/>
          </a:xfrm>
          <a:prstGeom prst="rect">
            <a:avLst/>
          </a:prstGeom>
          <a:noFill/>
          <a:ln w="9525">
            <a:noFill/>
            <a:miter lim="800000"/>
            <a:headEnd/>
            <a:tailEnd/>
          </a:ln>
        </p:spPr>
        <p:txBody>
          <a:bodyPr>
            <a:spAutoFit/>
          </a:bodyPr>
          <a:lstStyle/>
          <a:p>
            <a:pPr algn="ctr"/>
            <a:endParaRPr lang="ru-RU"/>
          </a:p>
        </p:txBody>
      </p:sp>
      <p:sp>
        <p:nvSpPr>
          <p:cNvPr id="2" name="Rectangle 8"/>
          <p:cNvSpPr/>
          <p:nvPr/>
        </p:nvSpPr>
        <p:spPr>
          <a:xfrm>
            <a:off x="214313" y="357188"/>
            <a:ext cx="7786687" cy="954087"/>
          </a:xfrm>
          <a:prstGeom prst="rect">
            <a:avLst/>
          </a:prstGeom>
        </p:spPr>
        <p:txBody>
          <a:bodyPr>
            <a:spAutoFit/>
          </a:bodyPr>
          <a:lstStyle/>
          <a:p>
            <a:pPr algn="ctr">
              <a:defRPr/>
            </a:pPr>
            <a:r>
              <a:rPr lang="en-US" sz="2800" b="1" dirty="0">
                <a:solidFill>
                  <a:srgbClr val="FF0000"/>
                </a:solidFill>
                <a:effectLst>
                  <a:outerShdw blurRad="38100" dist="38100" dir="2700000" algn="tl">
                    <a:srgbClr val="C0C0C0"/>
                  </a:outerShdw>
                </a:effectLst>
                <a:latin typeface="Times New Roman" pitchFamily="18" charset="0"/>
                <a:cs typeface="Times New Roman" pitchFamily="18" charset="0"/>
              </a:rPr>
              <a:t>Direction of electro mechanics of the department of mining technologies</a:t>
            </a:r>
            <a:endParaRPr lang="en-US" sz="2800" dirty="0">
              <a:latin typeface="Times New Roman" pitchFamily="18" charset="0"/>
              <a:cs typeface="Times New Roman" pitchFamily="18" charset="0"/>
            </a:endParaRPr>
          </a:p>
        </p:txBody>
      </p:sp>
      <p:pic>
        <p:nvPicPr>
          <p:cNvPr id="21513" name="Picture 4"/>
          <p:cNvPicPr>
            <a:picLocks noChangeAspect="1" noChangeArrowheads="1"/>
          </p:cNvPicPr>
          <p:nvPr/>
        </p:nvPicPr>
        <p:blipFill>
          <a:blip r:embed="rId5" cstate="print"/>
          <a:srcRect/>
          <a:stretch>
            <a:fillRect/>
          </a:stretch>
        </p:blipFill>
        <p:spPr bwMode="auto">
          <a:xfrm>
            <a:off x="7812088" y="260350"/>
            <a:ext cx="1011237" cy="917575"/>
          </a:xfrm>
          <a:prstGeom prst="rect">
            <a:avLst/>
          </a:prstGeom>
          <a:noFill/>
          <a:ln w="9525">
            <a:noFill/>
            <a:miter lim="800000"/>
            <a:headEnd/>
            <a:tailEnd/>
          </a:ln>
        </p:spPr>
      </p:pic>
    </p:spTree>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Content Placeholder 1"/>
          <p:cNvSpPr>
            <a:spLocks noGrp="1"/>
          </p:cNvSpPr>
          <p:nvPr>
            <p:ph idx="1"/>
          </p:nvPr>
        </p:nvSpPr>
        <p:spPr>
          <a:xfrm>
            <a:off x="304800" y="1554163"/>
            <a:ext cx="8371656" cy="4525962"/>
          </a:xfrm>
        </p:spPr>
        <p:txBody>
          <a:bodyPr/>
          <a:lstStyle/>
          <a:p>
            <a:pPr algn="ctr" eaLnBrk="1" hangingPunct="1">
              <a:buFont typeface="Wingdings 2" pitchFamily="18" charset="2"/>
              <a:buNone/>
            </a:pPr>
            <a:r>
              <a:rPr lang="en-US" sz="2400" b="1" dirty="0" smtClean="0">
                <a:solidFill>
                  <a:srgbClr val="C00000"/>
                </a:solidFill>
                <a:latin typeface="Times New Roman" pitchFamily="18" charset="0"/>
                <a:cs typeface="Times New Roman" pitchFamily="18" charset="0"/>
              </a:rPr>
              <a:t>The center is carrying out the following research works:</a:t>
            </a:r>
            <a:endParaRPr lang="en-US" sz="2400" dirty="0" smtClean="0">
              <a:latin typeface="Times New Roman" pitchFamily="18" charset="0"/>
              <a:cs typeface="Times New Roman" pitchFamily="18" charset="0"/>
            </a:endParaRPr>
          </a:p>
          <a:p>
            <a:pPr algn="just" eaLnBrk="1" hangingPunct="1">
              <a:buFontTx/>
              <a:buChar char="•"/>
            </a:pPr>
            <a:r>
              <a:rPr lang="en-US" sz="2000" dirty="0" smtClean="0">
                <a:solidFill>
                  <a:srgbClr val="002060"/>
                </a:solidFill>
                <a:latin typeface="Times New Roman" pitchFamily="18" charset="0"/>
                <a:cs typeface="Times New Roman" pitchFamily="18" charset="0"/>
              </a:rPr>
              <a:t>Research metal-ceramic composition materials; </a:t>
            </a:r>
          </a:p>
          <a:p>
            <a:pPr algn="just" eaLnBrk="1" hangingPunct="1">
              <a:buFontTx/>
              <a:buChar char="•"/>
            </a:pPr>
            <a:r>
              <a:rPr lang="en-US" sz="2000" dirty="0" smtClean="0">
                <a:solidFill>
                  <a:srgbClr val="002060"/>
                </a:solidFill>
                <a:latin typeface="Times New Roman" pitchFamily="18" charset="0"/>
                <a:cs typeface="Times New Roman" pitchFamily="18" charset="0"/>
              </a:rPr>
              <a:t>Estimation of ground and water pollution area of territories of powerful enterprises of the country and </a:t>
            </a:r>
            <a:r>
              <a:rPr lang="en-US" sz="2000" dirty="0" err="1" smtClean="0">
                <a:solidFill>
                  <a:srgbClr val="002060"/>
                </a:solidFill>
                <a:latin typeface="Times New Roman" pitchFamily="18" charset="0"/>
                <a:cs typeface="Times New Roman" pitchFamily="18" charset="0"/>
              </a:rPr>
              <a:t>iso</a:t>
            </a:r>
            <a:r>
              <a:rPr lang="en-US" sz="2000" dirty="0" smtClean="0">
                <a:solidFill>
                  <a:srgbClr val="002060"/>
                </a:solidFill>
                <a:latin typeface="Times New Roman" pitchFamily="18" charset="0"/>
                <a:cs typeface="Times New Roman" pitchFamily="18" charset="0"/>
              </a:rPr>
              <a:t>-areal mapping;</a:t>
            </a:r>
          </a:p>
          <a:p>
            <a:pPr algn="just" eaLnBrk="1" hangingPunct="1">
              <a:buFontTx/>
              <a:buChar char="•"/>
            </a:pPr>
            <a:r>
              <a:rPr lang="en-US" sz="2000" dirty="0" smtClean="0">
                <a:solidFill>
                  <a:srgbClr val="002060"/>
                </a:solidFill>
                <a:latin typeface="Times New Roman" pitchFamily="18" charset="0"/>
                <a:cs typeface="Times New Roman" pitchFamily="18" charset="0"/>
              </a:rPr>
              <a:t>Determination of various geo-dynamic modes of metamorphism and heat and mass transfer modeling (on example of the Caucasus).</a:t>
            </a:r>
          </a:p>
          <a:p>
            <a:pPr algn="just" eaLnBrk="1" hangingPunct="1">
              <a:buFontTx/>
              <a:buChar char="•"/>
            </a:pPr>
            <a:r>
              <a:rPr lang="en-US" sz="2000" dirty="0" smtClean="0">
                <a:solidFill>
                  <a:srgbClr val="002060"/>
                </a:solidFill>
                <a:latin typeface="Times New Roman" pitchFamily="18" charset="0"/>
                <a:cs typeface="Times New Roman" pitchFamily="18" charset="0"/>
              </a:rPr>
              <a:t>Research of luminescent properties of synthetic and natural crystals.</a:t>
            </a:r>
          </a:p>
          <a:p>
            <a:pPr algn="just" eaLnBrk="1" hangingPunct="1">
              <a:buFontTx/>
              <a:buChar char="•"/>
            </a:pPr>
            <a:r>
              <a:rPr lang="en-US" sz="2000" dirty="0" smtClean="0">
                <a:solidFill>
                  <a:srgbClr val="002060"/>
                </a:solidFill>
                <a:latin typeface="Times New Roman" pitchFamily="18" charset="0"/>
                <a:cs typeface="Times New Roman" pitchFamily="18" charset="0"/>
              </a:rPr>
              <a:t>Chemical and technological research of gold and silver artifacts discovered by archeological excavations and estimation of their raw material conjectural origin.</a:t>
            </a:r>
          </a:p>
          <a:p>
            <a:pPr algn="just" eaLnBrk="1" hangingPunct="1">
              <a:buFontTx/>
              <a:buChar char="•"/>
            </a:pPr>
            <a:r>
              <a:rPr lang="en-US" sz="2000" dirty="0" smtClean="0">
                <a:solidFill>
                  <a:srgbClr val="002060"/>
                </a:solidFill>
                <a:latin typeface="Times New Roman" pitchFamily="18" charset="0"/>
                <a:cs typeface="Times New Roman" pitchFamily="18" charset="0"/>
              </a:rPr>
              <a:t>Mineral-chemical study of jewelry and hand-crafting stones and litho logic-chemical study of non-metal ware and estimation of raw material origin.</a:t>
            </a:r>
          </a:p>
          <a:p>
            <a:pPr eaLnBrk="1" hangingPunct="1">
              <a:buFontTx/>
              <a:buChar char="•"/>
            </a:pPr>
            <a:endParaRPr lang="en-US" sz="2000" dirty="0" smtClean="0">
              <a:solidFill>
                <a:srgbClr val="002060"/>
              </a:solidFill>
              <a:latin typeface="Times New Roman" pitchFamily="18" charset="0"/>
              <a:cs typeface="Times New Roman" pitchFamily="18" charset="0"/>
            </a:endParaRPr>
          </a:p>
          <a:p>
            <a:pPr eaLnBrk="1" hangingPunct="1">
              <a:buFontTx/>
              <a:buChar char="•"/>
            </a:pPr>
            <a:endParaRPr lang="en-US" sz="2400" dirty="0" smtClean="0">
              <a:solidFill>
                <a:srgbClr val="002060"/>
              </a:solidFill>
              <a:latin typeface="Times New Roman" pitchFamily="18" charset="0"/>
              <a:cs typeface="Times New Roman" pitchFamily="18" charset="0"/>
            </a:endParaRPr>
          </a:p>
        </p:txBody>
      </p:sp>
      <p:sp>
        <p:nvSpPr>
          <p:cNvPr id="10" name="Slide Number Placeholder 9"/>
          <p:cNvSpPr>
            <a:spLocks noGrp="1"/>
          </p:cNvSpPr>
          <p:nvPr>
            <p:ph type="sldNum" sz="quarter" idx="12"/>
          </p:nvPr>
        </p:nvSpPr>
        <p:spPr/>
        <p:txBody>
          <a:bodyPr/>
          <a:lstStyle/>
          <a:p>
            <a:pPr>
              <a:defRPr/>
            </a:pPr>
            <a:fld id="{E7F35BF2-05C7-4674-8DD6-9E29E6921D0B}" type="slidenum">
              <a:rPr lang="en-US"/>
              <a:pPr>
                <a:defRPr/>
              </a:pPr>
              <a:t>23</a:t>
            </a:fld>
            <a:endParaRPr lang="en-US" dirty="0"/>
          </a:p>
        </p:txBody>
      </p:sp>
      <p:sp>
        <p:nvSpPr>
          <p:cNvPr id="2" name="Rectangle 8"/>
          <p:cNvSpPr/>
          <p:nvPr/>
        </p:nvSpPr>
        <p:spPr>
          <a:xfrm>
            <a:off x="428596" y="428604"/>
            <a:ext cx="7072313" cy="830262"/>
          </a:xfrm>
          <a:prstGeom prst="rect">
            <a:avLst/>
          </a:prstGeom>
        </p:spPr>
        <p:txBody>
          <a:bodyPr>
            <a:spAutoFit/>
          </a:bodyPr>
          <a:lstStyle/>
          <a:p>
            <a:pPr algn="ctr">
              <a:defRPr/>
            </a:pPr>
            <a:r>
              <a:rPr lang="en-US" sz="2400" b="1" dirty="0">
                <a:solidFill>
                  <a:srgbClr val="FF0000"/>
                </a:solidFill>
                <a:effectLst>
                  <a:outerShdw blurRad="38100" dist="38100" dir="2700000" algn="tl">
                    <a:srgbClr val="C0C0C0"/>
                  </a:outerShdw>
                </a:effectLst>
                <a:latin typeface="Times New Roman" pitchFamily="18" charset="0"/>
                <a:cs typeface="Times New Roman" pitchFamily="18" charset="0"/>
              </a:rPr>
              <a:t>Republican center of hemology and mineral matters research, diagnostics and processing</a:t>
            </a:r>
            <a:endParaRPr lang="en-US" sz="2400" dirty="0">
              <a:latin typeface="Times New Roman" pitchFamily="18" charset="0"/>
              <a:cs typeface="Times New Roman" pitchFamily="18" charset="0"/>
            </a:endParaRPr>
          </a:p>
        </p:txBody>
      </p:sp>
      <p:pic>
        <p:nvPicPr>
          <p:cNvPr id="22534" name="Picture 4"/>
          <p:cNvPicPr>
            <a:picLocks noChangeAspect="1" noChangeArrowheads="1"/>
          </p:cNvPicPr>
          <p:nvPr/>
        </p:nvPicPr>
        <p:blipFill>
          <a:blip r:embed="rId3" cstate="print"/>
          <a:srcRect/>
          <a:stretch>
            <a:fillRect/>
          </a:stretch>
        </p:blipFill>
        <p:spPr bwMode="auto">
          <a:xfrm>
            <a:off x="7812088" y="260350"/>
            <a:ext cx="1011237" cy="917575"/>
          </a:xfrm>
          <a:prstGeom prst="rect">
            <a:avLst/>
          </a:prstGeom>
          <a:noFill/>
          <a:ln w="9525">
            <a:noFill/>
            <a:miter lim="800000"/>
            <a:headEnd/>
            <a:tailEnd/>
          </a:ln>
        </p:spPr>
      </p:pic>
    </p:spTree>
  </p:cSld>
  <p:clrMapOvr>
    <a:masterClrMapping/>
  </p:clrMapOvr>
  <p:transition advClick="0">
    <p:pull dir="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7" name="Picture 4"/>
          <p:cNvPicPr>
            <a:picLocks noChangeAspect="1" noChangeArrowheads="1"/>
          </p:cNvPicPr>
          <p:nvPr/>
        </p:nvPicPr>
        <p:blipFill>
          <a:blip r:embed="rId3" cstate="print"/>
          <a:srcRect/>
          <a:stretch>
            <a:fillRect/>
          </a:stretch>
        </p:blipFill>
        <p:spPr bwMode="auto">
          <a:xfrm>
            <a:off x="7812088" y="260350"/>
            <a:ext cx="1011237" cy="917575"/>
          </a:xfrm>
          <a:prstGeom prst="rect">
            <a:avLst/>
          </a:prstGeom>
          <a:noFill/>
          <a:ln w="9525">
            <a:noFill/>
            <a:miter lim="800000"/>
            <a:headEnd/>
            <a:tailEnd/>
          </a:ln>
        </p:spPr>
      </p:pic>
      <p:pic>
        <p:nvPicPr>
          <p:cNvPr id="25602" name="Picture 2"/>
          <p:cNvPicPr>
            <a:picLocks noGrp="1" noChangeAspect="1" noChangeArrowheads="1"/>
          </p:cNvPicPr>
          <p:nvPr>
            <p:ph idx="1"/>
          </p:nvPr>
        </p:nvPicPr>
        <p:blipFill>
          <a:blip r:embed="rId4" cstate="print"/>
          <a:srcRect/>
          <a:stretch>
            <a:fillRect/>
          </a:stretch>
        </p:blipFill>
        <p:spPr>
          <a:xfrm>
            <a:off x="428625" y="3286125"/>
            <a:ext cx="3571875" cy="2786063"/>
          </a:xfrm>
        </p:spPr>
      </p:pic>
      <p:sp>
        <p:nvSpPr>
          <p:cNvPr id="17" name="Slide Number Placeholder 16"/>
          <p:cNvSpPr>
            <a:spLocks noGrp="1"/>
          </p:cNvSpPr>
          <p:nvPr>
            <p:ph type="sldNum" sz="quarter" idx="12"/>
          </p:nvPr>
        </p:nvSpPr>
        <p:spPr/>
        <p:txBody>
          <a:bodyPr/>
          <a:lstStyle/>
          <a:p>
            <a:pPr>
              <a:defRPr/>
            </a:pPr>
            <a:fld id="{93A204F3-3BEC-4E3B-B5EE-46CDFBBD366A}" type="slidenum">
              <a:rPr lang="en-US"/>
              <a:pPr>
                <a:defRPr/>
              </a:pPr>
              <a:t>24</a:t>
            </a:fld>
            <a:endParaRPr lang="en-US" dirty="0"/>
          </a:p>
        </p:txBody>
      </p:sp>
      <p:pic>
        <p:nvPicPr>
          <p:cNvPr id="25605" name="Picture 3"/>
          <p:cNvPicPr>
            <a:picLocks noGrp="1" noChangeAspect="1" noChangeArrowheads="1"/>
          </p:cNvPicPr>
          <p:nvPr>
            <p:ph sz="quarter" idx="4294967295"/>
          </p:nvPr>
        </p:nvPicPr>
        <p:blipFill>
          <a:blip r:embed="rId5" cstate="print"/>
          <a:srcRect/>
          <a:stretch>
            <a:fillRect/>
          </a:stretch>
        </p:blipFill>
        <p:spPr>
          <a:xfrm>
            <a:off x="4643438" y="3286125"/>
            <a:ext cx="3571875" cy="2786063"/>
          </a:xfrm>
        </p:spPr>
      </p:pic>
      <p:sp>
        <p:nvSpPr>
          <p:cNvPr id="27655" name="TextBox 9"/>
          <p:cNvSpPr txBox="1">
            <a:spLocks noChangeArrowheads="1"/>
          </p:cNvSpPr>
          <p:nvPr/>
        </p:nvSpPr>
        <p:spPr bwMode="auto">
          <a:xfrm>
            <a:off x="428596" y="214290"/>
            <a:ext cx="7632700" cy="3324225"/>
          </a:xfrm>
          <a:prstGeom prst="rect">
            <a:avLst/>
          </a:prstGeom>
          <a:noFill/>
          <a:ln w="9525">
            <a:noFill/>
            <a:miter lim="800000"/>
            <a:headEnd/>
            <a:tailEnd/>
          </a:ln>
        </p:spPr>
        <p:txBody>
          <a:bodyPr>
            <a:spAutoFit/>
          </a:bodyPr>
          <a:lstStyle/>
          <a:p>
            <a:pPr algn="ctr">
              <a:defRPr/>
            </a:pPr>
            <a:r>
              <a:rPr lang="en-US" sz="2600" b="1" dirty="0">
                <a:solidFill>
                  <a:srgbClr val="FF0000"/>
                </a:solidFill>
                <a:effectLst>
                  <a:outerShdw blurRad="38100" dist="38100" dir="2700000" algn="tl">
                    <a:srgbClr val="C0C0C0"/>
                  </a:outerShdw>
                </a:effectLst>
                <a:latin typeface="Times New Roman" pitchFamily="18" charset="0"/>
                <a:cs typeface="Times New Roman" pitchFamily="18" charset="0"/>
              </a:rPr>
              <a:t>Educational-Scientific Laboratory of High-Temperature Thermal Power Engineering Devices. </a:t>
            </a:r>
            <a:endParaRPr lang="en-US" sz="2600" dirty="0">
              <a:latin typeface="Times New Roman" pitchFamily="18" charset="0"/>
              <a:cs typeface="Times New Roman" pitchFamily="18" charset="0"/>
            </a:endParaRPr>
          </a:p>
          <a:p>
            <a:pPr>
              <a:defRPr/>
            </a:pPr>
            <a:r>
              <a:rPr lang="en-US" sz="2600" dirty="0">
                <a:latin typeface="Times New Roman" pitchFamily="18" charset="0"/>
                <a:cs typeface="Times New Roman" pitchFamily="18" charset="0"/>
              </a:rPr>
              <a:t>                          </a:t>
            </a:r>
            <a:r>
              <a:rPr lang="en-US" sz="2600" i="1" dirty="0">
                <a:solidFill>
                  <a:srgbClr val="C00000"/>
                </a:solidFill>
                <a:latin typeface="Times New Roman" pitchFamily="18" charset="0"/>
                <a:cs typeface="Times New Roman" pitchFamily="18" charset="0"/>
              </a:rPr>
              <a:t>Dust-collecting filter</a:t>
            </a:r>
            <a:endParaRPr lang="ka-GE" sz="2600" dirty="0">
              <a:solidFill>
                <a:srgbClr val="C00000"/>
              </a:solidFill>
              <a:latin typeface="Times New Roman" pitchFamily="18" charset="0"/>
              <a:cs typeface="Times New Roman" pitchFamily="18" charset="0"/>
            </a:endParaRPr>
          </a:p>
          <a:p>
            <a:pPr algn="just">
              <a:defRPr/>
            </a:pPr>
            <a:r>
              <a:rPr lang="en-US" sz="2200" dirty="0">
                <a:solidFill>
                  <a:srgbClr val="000099"/>
                </a:solidFill>
                <a:latin typeface="Times New Roman" pitchFamily="18" charset="0"/>
                <a:cs typeface="Times New Roman" pitchFamily="18" charset="0"/>
              </a:rPr>
              <a:t>By order of JC  road building company “Tbilisi” the laboratory has developed a new construction dust-catching filter and installed at the Avchala asphalt-concrete plant. It is used for filtering of inert materials heating furnace exhaust. Filtration coefficient is 0.995. </a:t>
            </a:r>
            <a:r>
              <a:rPr lang="en-US" sz="2200" dirty="0">
                <a:solidFill>
                  <a:srgbClr val="002060"/>
                </a:solidFill>
                <a:latin typeface="Times New Roman" pitchFamily="18" charset="0"/>
                <a:cs typeface="Times New Roman" pitchFamily="18" charset="0"/>
              </a:rPr>
              <a:t> </a:t>
            </a:r>
          </a:p>
          <a:p>
            <a:pPr>
              <a:defRPr/>
            </a:pPr>
            <a:endParaRPr lang="en-US" sz="2200" dirty="0">
              <a:latin typeface="Times New Roman" pitchFamily="18" charset="0"/>
              <a:cs typeface="Times New Roman" pitchFamily="18" charset="0"/>
            </a:endParaRPr>
          </a:p>
        </p:txBody>
      </p:sp>
    </p:spTree>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Content Placeholder 1"/>
          <p:cNvSpPr>
            <a:spLocks noGrp="1"/>
          </p:cNvSpPr>
          <p:nvPr>
            <p:ph idx="1"/>
          </p:nvPr>
        </p:nvSpPr>
        <p:spPr>
          <a:xfrm>
            <a:off x="395288" y="1214438"/>
            <a:ext cx="8472487" cy="5383212"/>
          </a:xfrm>
        </p:spPr>
        <p:txBody>
          <a:bodyPr/>
          <a:lstStyle/>
          <a:p>
            <a:pPr algn="ctr" eaLnBrk="1" hangingPunct="1">
              <a:buFont typeface="Wingdings 2" pitchFamily="18" charset="2"/>
              <a:buNone/>
            </a:pPr>
            <a:r>
              <a:rPr lang="en-US" sz="2000" b="1" dirty="0" smtClean="0">
                <a:solidFill>
                  <a:srgbClr val="C00000"/>
                </a:solidFill>
                <a:latin typeface="Times New Roman" pitchFamily="18" charset="0"/>
                <a:cs typeface="Times New Roman" pitchFamily="18" charset="0"/>
              </a:rPr>
              <a:t>Development of the technology of receiving heat insulating and insulating constructive building materials with high temperature heat treatment </a:t>
            </a:r>
          </a:p>
          <a:p>
            <a:pPr algn="ctr" eaLnBrk="1" hangingPunct="1">
              <a:buFont typeface="Wingdings 2" pitchFamily="18" charset="2"/>
              <a:buNone/>
            </a:pPr>
            <a:endParaRPr lang="en-US" sz="2000" b="1" dirty="0" smtClean="0">
              <a:solidFill>
                <a:srgbClr val="C00000"/>
              </a:solidFill>
              <a:latin typeface="Times New Roman" pitchFamily="18" charset="0"/>
              <a:cs typeface="Times New Roman" pitchFamily="18" charset="0"/>
            </a:endParaRPr>
          </a:p>
          <a:p>
            <a:pPr eaLnBrk="1" hangingPunct="1">
              <a:buFont typeface="Wingdings 2" pitchFamily="18" charset="2"/>
              <a:buNone/>
            </a:pPr>
            <a:r>
              <a:rPr lang="en-US" sz="2000" b="1" dirty="0" smtClean="0">
                <a:solidFill>
                  <a:srgbClr val="000099"/>
                </a:solidFill>
                <a:latin typeface="Times New Roman" pitchFamily="18" charset="0"/>
                <a:cs typeface="Times New Roman" pitchFamily="18" charset="0"/>
              </a:rPr>
              <a:t>      </a:t>
            </a:r>
            <a:r>
              <a:rPr lang="en-US" sz="2000" dirty="0" smtClean="0">
                <a:solidFill>
                  <a:srgbClr val="000099"/>
                </a:solidFill>
                <a:latin typeface="Times New Roman" pitchFamily="18" charset="0"/>
                <a:cs typeface="Times New Roman" pitchFamily="18" charset="0"/>
              </a:rPr>
              <a:t>Building materials with 3-4 times less thermal conductivity and 2-2.5 times lighter compared to the materials used at present have been created. Nowadays, continuous cycle technology of building blocks production is being developed. The wall constructed of such blocks twice decreases heat losses compared to the same thickness brick walls. </a:t>
            </a:r>
            <a:endParaRPr lang="en-US" sz="2000" dirty="0" smtClean="0">
              <a:latin typeface="Times New Roman" pitchFamily="18" charset="0"/>
              <a:cs typeface="Times New Roman" pitchFamily="18" charset="0"/>
            </a:endParaRPr>
          </a:p>
        </p:txBody>
      </p:sp>
      <p:sp>
        <p:nvSpPr>
          <p:cNvPr id="10" name="Slide Number Placeholder 9"/>
          <p:cNvSpPr>
            <a:spLocks noGrp="1"/>
          </p:cNvSpPr>
          <p:nvPr>
            <p:ph type="sldNum" sz="quarter" idx="12"/>
          </p:nvPr>
        </p:nvSpPr>
        <p:spPr/>
        <p:txBody>
          <a:bodyPr/>
          <a:lstStyle/>
          <a:p>
            <a:pPr>
              <a:defRPr/>
            </a:pPr>
            <a:fld id="{13FCF306-453B-4FB7-A8DB-2F38C75C8662}" type="slidenum">
              <a:rPr lang="en-US"/>
              <a:pPr>
                <a:defRPr/>
              </a:pPr>
              <a:t>25</a:t>
            </a:fld>
            <a:endParaRPr lang="en-US" dirty="0"/>
          </a:p>
        </p:txBody>
      </p:sp>
      <p:pic>
        <p:nvPicPr>
          <p:cNvPr id="26629" name="Picture 13"/>
          <p:cNvPicPr>
            <a:picLocks noChangeAspect="1" noChangeArrowheads="1"/>
          </p:cNvPicPr>
          <p:nvPr/>
        </p:nvPicPr>
        <p:blipFill>
          <a:blip r:embed="rId3" cstate="print"/>
          <a:srcRect/>
          <a:stretch>
            <a:fillRect/>
          </a:stretch>
        </p:blipFill>
        <p:spPr bwMode="auto">
          <a:xfrm>
            <a:off x="1000125" y="4000500"/>
            <a:ext cx="3286125" cy="2374900"/>
          </a:xfrm>
          <a:prstGeom prst="rect">
            <a:avLst/>
          </a:prstGeom>
          <a:noFill/>
          <a:ln w="9525">
            <a:noFill/>
            <a:miter lim="800000"/>
            <a:headEnd/>
            <a:tailEnd/>
          </a:ln>
        </p:spPr>
      </p:pic>
      <p:pic>
        <p:nvPicPr>
          <p:cNvPr id="26630" name="Picture 14"/>
          <p:cNvPicPr>
            <a:picLocks noChangeAspect="1" noChangeArrowheads="1"/>
          </p:cNvPicPr>
          <p:nvPr/>
        </p:nvPicPr>
        <p:blipFill>
          <a:blip r:embed="rId4" cstate="print"/>
          <a:srcRect/>
          <a:stretch>
            <a:fillRect/>
          </a:stretch>
        </p:blipFill>
        <p:spPr bwMode="auto">
          <a:xfrm>
            <a:off x="5143500" y="4000500"/>
            <a:ext cx="3198813" cy="2500313"/>
          </a:xfrm>
          <a:prstGeom prst="rect">
            <a:avLst/>
          </a:prstGeom>
          <a:noFill/>
          <a:ln w="9525">
            <a:noFill/>
            <a:miter lim="800000"/>
            <a:headEnd/>
            <a:tailEnd/>
          </a:ln>
        </p:spPr>
      </p:pic>
      <p:sp>
        <p:nvSpPr>
          <p:cNvPr id="26631" name="Rectangle 8"/>
          <p:cNvSpPr>
            <a:spLocks noChangeArrowheads="1"/>
          </p:cNvSpPr>
          <p:nvPr/>
        </p:nvSpPr>
        <p:spPr bwMode="auto">
          <a:xfrm>
            <a:off x="785786" y="214290"/>
            <a:ext cx="7072312" cy="954087"/>
          </a:xfrm>
          <a:prstGeom prst="rect">
            <a:avLst/>
          </a:prstGeom>
          <a:noFill/>
          <a:ln w="9525">
            <a:noFill/>
            <a:miter lim="800000"/>
            <a:headEnd/>
            <a:tailEnd/>
          </a:ln>
        </p:spPr>
        <p:txBody>
          <a:bodyPr>
            <a:spAutoFit/>
          </a:bodyPr>
          <a:lstStyle/>
          <a:p>
            <a:pPr algn="ctr"/>
            <a:r>
              <a:rPr lang="en-US" sz="2800" b="1" dirty="0" smtClean="0">
                <a:solidFill>
                  <a:srgbClr val="FF0000"/>
                </a:solidFill>
                <a:latin typeface="Times New Roman" pitchFamily="18" charset="0"/>
                <a:cs typeface="Times New Roman" pitchFamily="18" charset="0"/>
              </a:rPr>
              <a:t>Scientific-educational  laboratory of high temperature thermo-energy plants</a:t>
            </a:r>
            <a:endParaRPr lang="en-US" sz="2800" b="1" dirty="0"/>
          </a:p>
        </p:txBody>
      </p:sp>
      <p:pic>
        <p:nvPicPr>
          <p:cNvPr id="26632" name="Picture 4"/>
          <p:cNvPicPr>
            <a:picLocks noChangeAspect="1" noChangeArrowheads="1"/>
          </p:cNvPicPr>
          <p:nvPr/>
        </p:nvPicPr>
        <p:blipFill>
          <a:blip r:embed="rId5" cstate="print"/>
          <a:srcRect/>
          <a:stretch>
            <a:fillRect/>
          </a:stretch>
        </p:blipFill>
        <p:spPr bwMode="auto">
          <a:xfrm>
            <a:off x="7812088" y="260350"/>
            <a:ext cx="1011237" cy="917575"/>
          </a:xfrm>
          <a:prstGeom prst="rect">
            <a:avLst/>
          </a:prstGeom>
          <a:noFill/>
          <a:ln w="9525">
            <a:noFill/>
            <a:miter lim="800000"/>
            <a:headEnd/>
            <a:tailEnd/>
          </a:ln>
        </p:spPr>
      </p:pic>
    </p:spTree>
  </p:cSld>
  <p:clrMapOvr>
    <a:masterClrMapping/>
  </p:clrMapOvr>
  <p:transition advClick="0">
    <p:split orient="ver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282" y="285728"/>
            <a:ext cx="8686800" cy="838200"/>
          </a:xfrm>
        </p:spPr>
        <p:txBody>
          <a:bodyPr>
            <a:noAutofit/>
          </a:bodyPr>
          <a:lstStyle/>
          <a:p>
            <a:pPr algn="ctr" eaLnBrk="1" hangingPunct="1">
              <a:defRPr/>
            </a:pPr>
            <a:r>
              <a:rPr lang="en-US" sz="2000" b="1" dirty="0" smtClean="0">
                <a:solidFill>
                  <a:srgbClr val="FF0000"/>
                </a:solidFill>
                <a:latin typeface="Times New Roman" pitchFamily="18" charset="0"/>
                <a:cs typeface="Times New Roman" pitchFamily="18" charset="0"/>
              </a:rPr>
              <a:t>Engineering service center of transport </a:t>
            </a:r>
            <a:br>
              <a:rPr lang="en-US" sz="2000" b="1" dirty="0" smtClean="0">
                <a:solidFill>
                  <a:srgbClr val="FF0000"/>
                </a:solidFill>
                <a:latin typeface="Times New Roman" pitchFamily="18" charset="0"/>
                <a:cs typeface="Times New Roman" pitchFamily="18" charset="0"/>
              </a:rPr>
            </a:br>
            <a:r>
              <a:rPr lang="en-US" sz="2000" b="1" dirty="0" smtClean="0">
                <a:solidFill>
                  <a:srgbClr val="FF0000"/>
                </a:solidFill>
                <a:latin typeface="Times New Roman" pitchFamily="18" charset="0"/>
                <a:cs typeface="Times New Roman" pitchFamily="18" charset="0"/>
              </a:rPr>
              <a:t> and machine building faculty </a:t>
            </a:r>
          </a:p>
        </p:txBody>
      </p:sp>
      <p:sp>
        <p:nvSpPr>
          <p:cNvPr id="5" name="Slide Number Placeholder 4"/>
          <p:cNvSpPr>
            <a:spLocks noGrp="1"/>
          </p:cNvSpPr>
          <p:nvPr>
            <p:ph type="sldNum" sz="quarter" idx="12"/>
          </p:nvPr>
        </p:nvSpPr>
        <p:spPr/>
        <p:txBody>
          <a:bodyPr/>
          <a:lstStyle/>
          <a:p>
            <a:pPr>
              <a:defRPr/>
            </a:pPr>
            <a:fld id="{8D68E61F-630D-4B31-91EA-AE0489779A44}" type="slidenum">
              <a:rPr lang="en-US" smtClean="0"/>
              <a:pPr>
                <a:defRPr/>
              </a:pPr>
              <a:t>26</a:t>
            </a:fld>
            <a:endParaRPr lang="en-US" dirty="0"/>
          </a:p>
        </p:txBody>
      </p:sp>
      <p:pic>
        <p:nvPicPr>
          <p:cNvPr id="28677" name="Picture 6"/>
          <p:cNvPicPr>
            <a:picLocks noChangeAspect="1" noChangeArrowheads="1"/>
          </p:cNvPicPr>
          <p:nvPr/>
        </p:nvPicPr>
        <p:blipFill>
          <a:blip r:embed="rId3" cstate="print"/>
          <a:srcRect/>
          <a:stretch>
            <a:fillRect/>
          </a:stretch>
        </p:blipFill>
        <p:spPr bwMode="auto">
          <a:xfrm>
            <a:off x="7858125" y="285750"/>
            <a:ext cx="1057275" cy="957263"/>
          </a:xfrm>
          <a:prstGeom prst="rect">
            <a:avLst/>
          </a:prstGeom>
          <a:noFill/>
          <a:ln w="9525">
            <a:noFill/>
            <a:miter lim="800000"/>
            <a:headEnd/>
            <a:tailEnd/>
          </a:ln>
        </p:spPr>
      </p:pic>
      <p:pic>
        <p:nvPicPr>
          <p:cNvPr id="28678" name="Picture 1" descr="http://www.brikets.ru/1__12_.jpg"/>
          <p:cNvPicPr>
            <a:picLocks noChangeAspect="1" noChangeArrowheads="1"/>
          </p:cNvPicPr>
          <p:nvPr/>
        </p:nvPicPr>
        <p:blipFill>
          <a:blip r:embed="rId4" cstate="print"/>
          <a:srcRect/>
          <a:stretch>
            <a:fillRect/>
          </a:stretch>
        </p:blipFill>
        <p:spPr bwMode="auto">
          <a:xfrm>
            <a:off x="500063" y="2643188"/>
            <a:ext cx="2500312" cy="1785937"/>
          </a:xfrm>
          <a:prstGeom prst="rect">
            <a:avLst/>
          </a:prstGeom>
          <a:noFill/>
          <a:ln w="9525">
            <a:noFill/>
            <a:miter lim="800000"/>
            <a:headEnd/>
            <a:tailEnd/>
          </a:ln>
        </p:spPr>
      </p:pic>
      <p:sp>
        <p:nvSpPr>
          <p:cNvPr id="28679" name="Rectangle 8"/>
          <p:cNvSpPr>
            <a:spLocks noChangeArrowheads="1"/>
          </p:cNvSpPr>
          <p:nvPr/>
        </p:nvSpPr>
        <p:spPr bwMode="auto">
          <a:xfrm>
            <a:off x="214313" y="1500188"/>
            <a:ext cx="8286750" cy="769937"/>
          </a:xfrm>
          <a:prstGeom prst="rect">
            <a:avLst/>
          </a:prstGeom>
          <a:noFill/>
          <a:ln w="9525">
            <a:noFill/>
            <a:miter lim="800000"/>
            <a:headEnd/>
            <a:tailEnd/>
          </a:ln>
        </p:spPr>
        <p:txBody>
          <a:bodyPr>
            <a:spAutoFit/>
          </a:bodyPr>
          <a:lstStyle/>
          <a:p>
            <a:r>
              <a:rPr lang="en-GB" sz="2400" b="1">
                <a:solidFill>
                  <a:srgbClr val="C00000"/>
                </a:solidFill>
                <a:latin typeface="Times New Roman" pitchFamily="18" charset="0"/>
                <a:cs typeface="Times New Roman" pitchFamily="18" charset="0"/>
              </a:rPr>
              <a:t>                  Production of ecologically clean bio fuel</a:t>
            </a:r>
            <a:endParaRPr lang="en-US" sz="2400" b="1">
              <a:solidFill>
                <a:srgbClr val="C00000"/>
              </a:solidFill>
              <a:latin typeface="Times New Roman" pitchFamily="18" charset="0"/>
              <a:cs typeface="Times New Roman" pitchFamily="18" charset="0"/>
            </a:endParaRPr>
          </a:p>
          <a:p>
            <a:pPr algn="ctr"/>
            <a:endParaRPr lang="en-US" sz="2000"/>
          </a:p>
        </p:txBody>
      </p:sp>
      <p:sp>
        <p:nvSpPr>
          <p:cNvPr id="28680" name="TextBox 14"/>
          <p:cNvSpPr txBox="1">
            <a:spLocks noChangeArrowheads="1"/>
          </p:cNvSpPr>
          <p:nvPr/>
        </p:nvSpPr>
        <p:spPr bwMode="auto">
          <a:xfrm>
            <a:off x="3214688" y="4572000"/>
            <a:ext cx="5572125" cy="1016000"/>
          </a:xfrm>
          <a:prstGeom prst="rect">
            <a:avLst/>
          </a:prstGeom>
          <a:noFill/>
          <a:ln w="9525">
            <a:noFill/>
            <a:miter lim="800000"/>
            <a:headEnd/>
            <a:tailEnd/>
          </a:ln>
        </p:spPr>
        <p:txBody>
          <a:bodyPr>
            <a:spAutoFit/>
          </a:bodyPr>
          <a:lstStyle/>
          <a:p>
            <a:pPr algn="ctr"/>
            <a:r>
              <a:rPr lang="en-GB" sz="2000">
                <a:solidFill>
                  <a:srgbClr val="002060"/>
                </a:solidFill>
                <a:latin typeface="Times New Roman" pitchFamily="18" charset="0"/>
                <a:cs typeface="Times New Roman" pitchFamily="18" charset="0"/>
              </a:rPr>
              <a:t>The actuating unit of the high pressure device for  production of  bio-fuel briquettes.</a:t>
            </a:r>
            <a:endParaRPr lang="en-US" sz="2000">
              <a:solidFill>
                <a:srgbClr val="002060"/>
              </a:solidFill>
              <a:latin typeface="Times New Roman" pitchFamily="18" charset="0"/>
              <a:cs typeface="Times New Roman" pitchFamily="18" charset="0"/>
            </a:endParaRPr>
          </a:p>
          <a:p>
            <a:r>
              <a:rPr lang="en-GB" sz="2000"/>
              <a:t> </a:t>
            </a:r>
            <a:endParaRPr lang="en-US" sz="2000"/>
          </a:p>
        </p:txBody>
      </p:sp>
      <p:sp>
        <p:nvSpPr>
          <p:cNvPr id="28681" name="TextBox 12"/>
          <p:cNvSpPr txBox="1">
            <a:spLocks noChangeArrowheads="1"/>
          </p:cNvSpPr>
          <p:nvPr/>
        </p:nvSpPr>
        <p:spPr bwMode="auto">
          <a:xfrm>
            <a:off x="285750" y="5380038"/>
            <a:ext cx="8215313" cy="1477962"/>
          </a:xfrm>
          <a:prstGeom prst="rect">
            <a:avLst/>
          </a:prstGeom>
          <a:noFill/>
          <a:ln w="9525">
            <a:noFill/>
            <a:miter lim="800000"/>
            <a:headEnd/>
            <a:tailEnd/>
          </a:ln>
        </p:spPr>
        <p:txBody>
          <a:bodyPr>
            <a:spAutoFit/>
          </a:bodyPr>
          <a:lstStyle/>
          <a:p>
            <a:r>
              <a:rPr lang="en-GB" sz="2400">
                <a:solidFill>
                  <a:srgbClr val="0070C0"/>
                </a:solidFill>
                <a:latin typeface="Times New Roman" pitchFamily="18" charset="0"/>
                <a:cs typeface="Times New Roman" pitchFamily="18" charset="0"/>
              </a:rPr>
              <a:t>The technological line for production of </a:t>
            </a:r>
            <a:r>
              <a:rPr lang="en-GB" sz="2400" smtClean="0">
                <a:solidFill>
                  <a:srgbClr val="0070C0"/>
                </a:solidFill>
                <a:latin typeface="Times New Roman" pitchFamily="18" charset="0"/>
                <a:cs typeface="Times New Roman" pitchFamily="18" charset="0"/>
              </a:rPr>
              <a:t>bio-fuel </a:t>
            </a:r>
            <a:r>
              <a:rPr lang="en-GB" sz="2400">
                <a:solidFill>
                  <a:srgbClr val="0070C0"/>
                </a:solidFill>
                <a:latin typeface="Times New Roman" pitchFamily="18" charset="0"/>
                <a:cs typeface="Times New Roman" pitchFamily="18" charset="0"/>
              </a:rPr>
              <a:t>as briquettes from different reminders of timber and agro-food industries has been created at the centre </a:t>
            </a:r>
            <a:endParaRPr lang="en-US" sz="2400">
              <a:solidFill>
                <a:srgbClr val="0070C0"/>
              </a:solidFill>
              <a:latin typeface="Times New Roman" pitchFamily="18" charset="0"/>
              <a:cs typeface="Times New Roman" pitchFamily="18" charset="0"/>
            </a:endParaRPr>
          </a:p>
          <a:p>
            <a:endParaRPr lang="en-US"/>
          </a:p>
        </p:txBody>
      </p:sp>
      <p:sp>
        <p:nvSpPr>
          <p:cNvPr id="28682" name="TextBox 13"/>
          <p:cNvSpPr txBox="1">
            <a:spLocks noChangeArrowheads="1"/>
          </p:cNvSpPr>
          <p:nvPr/>
        </p:nvSpPr>
        <p:spPr bwMode="auto">
          <a:xfrm>
            <a:off x="357188" y="4429125"/>
            <a:ext cx="2786062" cy="708025"/>
          </a:xfrm>
          <a:prstGeom prst="rect">
            <a:avLst/>
          </a:prstGeom>
          <a:noFill/>
          <a:ln w="9525">
            <a:noFill/>
            <a:miter lim="800000"/>
            <a:headEnd/>
            <a:tailEnd/>
          </a:ln>
        </p:spPr>
        <p:txBody>
          <a:bodyPr>
            <a:spAutoFit/>
          </a:bodyPr>
          <a:lstStyle/>
          <a:p>
            <a:pPr algn="ctr"/>
            <a:r>
              <a:rPr lang="en-GB" sz="2000">
                <a:solidFill>
                  <a:srgbClr val="002060"/>
                </a:solidFill>
                <a:latin typeface="Times New Roman" pitchFamily="18" charset="0"/>
                <a:cs typeface="Times New Roman" pitchFamily="18" charset="0"/>
              </a:rPr>
              <a:t>The palletised briquettes</a:t>
            </a:r>
          </a:p>
          <a:p>
            <a:pPr algn="ctr"/>
            <a:r>
              <a:rPr lang="en-GB" sz="2000">
                <a:solidFill>
                  <a:srgbClr val="002060"/>
                </a:solidFill>
                <a:latin typeface="Times New Roman" pitchFamily="18" charset="0"/>
                <a:cs typeface="Times New Roman" pitchFamily="18" charset="0"/>
              </a:rPr>
              <a:t> of bio-fuel</a:t>
            </a:r>
            <a:endParaRPr lang="en-US" sz="2000">
              <a:solidFill>
                <a:srgbClr val="002060"/>
              </a:solidFill>
              <a:latin typeface="Times New Roman" pitchFamily="18" charset="0"/>
              <a:cs typeface="Times New Roman" pitchFamily="18" charset="0"/>
            </a:endParaRPr>
          </a:p>
        </p:txBody>
      </p:sp>
      <p:pic>
        <p:nvPicPr>
          <p:cNvPr id="28683" name="Picture 4" descr="DSC00076"/>
          <p:cNvPicPr>
            <a:picLocks noChangeAspect="1" noChangeArrowheads="1"/>
          </p:cNvPicPr>
          <p:nvPr/>
        </p:nvPicPr>
        <p:blipFill>
          <a:blip r:embed="rId5" cstate="print"/>
          <a:srcRect/>
          <a:stretch>
            <a:fillRect/>
          </a:stretch>
        </p:blipFill>
        <p:spPr bwMode="auto">
          <a:xfrm>
            <a:off x="3143250" y="2214563"/>
            <a:ext cx="2786063" cy="2286000"/>
          </a:xfrm>
          <a:prstGeom prst="rect">
            <a:avLst/>
          </a:prstGeom>
          <a:noFill/>
          <a:ln w="9525">
            <a:noFill/>
            <a:miter lim="800000"/>
            <a:headEnd/>
            <a:tailEnd/>
          </a:ln>
        </p:spPr>
      </p:pic>
      <p:pic>
        <p:nvPicPr>
          <p:cNvPr id="28684" name="Picture 6" descr="DSC00077"/>
          <p:cNvPicPr>
            <a:picLocks noChangeAspect="1" noChangeArrowheads="1"/>
          </p:cNvPicPr>
          <p:nvPr/>
        </p:nvPicPr>
        <p:blipFill>
          <a:blip r:embed="rId6" cstate="print"/>
          <a:srcRect/>
          <a:stretch>
            <a:fillRect/>
          </a:stretch>
        </p:blipFill>
        <p:spPr bwMode="auto">
          <a:xfrm>
            <a:off x="6000750" y="2214563"/>
            <a:ext cx="2921000" cy="2262187"/>
          </a:xfrm>
          <a:prstGeom prst="rect">
            <a:avLst/>
          </a:prstGeom>
          <a:noFill/>
          <a:ln w="9525">
            <a:noFill/>
            <a:miter lim="800000"/>
            <a:headEnd/>
            <a:tailEnd/>
          </a:ln>
        </p:spPr>
      </p:pic>
    </p:spTree>
  </p:cSld>
  <p:clrMapOvr>
    <a:masterClrMapping/>
  </p:clrMapOvr>
  <p:transition advClick="0">
    <p:pull dir="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00063" y="0"/>
            <a:ext cx="6951662" cy="1127125"/>
          </a:xfrm>
        </p:spPr>
        <p:txBody>
          <a:bodyPr wrap="square" lIns="91440" tIns="45720" rIns="91440" bIns="45720" numCol="1" anchorCtr="0" compatLnSpc="1">
            <a:prstTxWarp prst="textNoShape">
              <a:avLst/>
            </a:prstTxWarp>
            <a:noAutofit/>
          </a:bodyPr>
          <a:lstStyle/>
          <a:p>
            <a:pPr algn="ctr" eaLnBrk="1" hangingPunct="1">
              <a:defRPr/>
            </a:pPr>
            <a:r>
              <a:rPr lang="en-US" sz="2800" b="1" cap="none" dirty="0" smtClean="0">
                <a:solidFill>
                  <a:srgbClr val="FF0000"/>
                </a:solidFill>
                <a:effectLst>
                  <a:outerShdw blurRad="38100" dist="38100" dir="2700000" algn="tl">
                    <a:srgbClr val="C0C0C0"/>
                  </a:outerShdw>
                </a:effectLst>
                <a:latin typeface="Times New Roman" pitchFamily="18" charset="0"/>
                <a:cs typeface="Times New Roman" pitchFamily="18" charset="0"/>
              </a:rPr>
              <a:t>        Center of fiber reinforced composite           materials</a:t>
            </a:r>
          </a:p>
        </p:txBody>
      </p:sp>
      <p:sp>
        <p:nvSpPr>
          <p:cNvPr id="29699" name="Content Placeholder 1"/>
          <p:cNvSpPr>
            <a:spLocks noGrp="1"/>
          </p:cNvSpPr>
          <p:nvPr>
            <p:ph idx="1"/>
          </p:nvPr>
        </p:nvSpPr>
        <p:spPr>
          <a:xfrm>
            <a:off x="142875" y="1143000"/>
            <a:ext cx="8786813" cy="5429250"/>
          </a:xfrm>
        </p:spPr>
        <p:txBody>
          <a:bodyPr/>
          <a:lstStyle/>
          <a:p>
            <a:pPr algn="just" eaLnBrk="1" hangingPunct="1">
              <a:buFont typeface="Wingdings 2" pitchFamily="18" charset="2"/>
              <a:buNone/>
            </a:pPr>
            <a:r>
              <a:rPr lang="ka-GE" sz="2400" smtClean="0">
                <a:latin typeface="Times New Roman" pitchFamily="18" charset="0"/>
                <a:cs typeface="Times New Roman" pitchFamily="18" charset="0"/>
              </a:rPr>
              <a:t> </a:t>
            </a:r>
            <a:r>
              <a:rPr lang="en-US" sz="2400" smtClean="0">
                <a:latin typeface="Times New Roman" pitchFamily="18" charset="0"/>
                <a:cs typeface="Times New Roman" pitchFamily="18" charset="0"/>
              </a:rPr>
              <a:t>   </a:t>
            </a:r>
            <a:r>
              <a:rPr lang="en-US" sz="2400" smtClean="0">
                <a:solidFill>
                  <a:srgbClr val="002060"/>
                </a:solidFill>
                <a:latin typeface="Times New Roman" pitchFamily="18" charset="0"/>
                <a:cs typeface="Times New Roman" pitchFamily="18" charset="0"/>
              </a:rPr>
              <a:t>By using of corrosion-resistant fiber-glass and locally manufactured basalt fiber as concrete reinforcement element an original technology is worked out, which is used for production of elements of building constructions, ornamental elements of exterior facade and interior of buildings, parts of drainage and  sewerage system.</a:t>
            </a:r>
          </a:p>
        </p:txBody>
      </p:sp>
      <p:sp>
        <p:nvSpPr>
          <p:cNvPr id="8" name="Slide Number Placeholder 7"/>
          <p:cNvSpPr>
            <a:spLocks noGrp="1"/>
          </p:cNvSpPr>
          <p:nvPr>
            <p:ph type="sldNum" sz="quarter" idx="12"/>
          </p:nvPr>
        </p:nvSpPr>
        <p:spPr/>
        <p:txBody>
          <a:bodyPr/>
          <a:lstStyle/>
          <a:p>
            <a:pPr>
              <a:defRPr/>
            </a:pPr>
            <a:fld id="{C4307801-687E-4B52-BD55-1971D817B58F}" type="slidenum">
              <a:rPr lang="en-US"/>
              <a:pPr>
                <a:defRPr/>
              </a:pPr>
              <a:t>27</a:t>
            </a:fld>
            <a:endParaRPr lang="en-US" dirty="0"/>
          </a:p>
        </p:txBody>
      </p:sp>
      <p:pic>
        <p:nvPicPr>
          <p:cNvPr id="29702" name="Picture 8" descr="http://www.gtu.ge/images/mec/war_produq.jpg"/>
          <p:cNvPicPr>
            <a:picLocks noChangeAspect="1" noChangeArrowheads="1"/>
          </p:cNvPicPr>
          <p:nvPr/>
        </p:nvPicPr>
        <p:blipFill>
          <a:blip r:embed="rId3" cstate="print"/>
          <a:srcRect/>
          <a:stretch>
            <a:fillRect/>
          </a:stretch>
        </p:blipFill>
        <p:spPr bwMode="auto">
          <a:xfrm>
            <a:off x="3500438" y="3286125"/>
            <a:ext cx="5214937" cy="3214688"/>
          </a:xfrm>
          <a:prstGeom prst="rect">
            <a:avLst/>
          </a:prstGeom>
          <a:noFill/>
          <a:ln w="9525">
            <a:noFill/>
            <a:miter lim="800000"/>
            <a:headEnd/>
            <a:tailEnd/>
          </a:ln>
        </p:spPr>
      </p:pic>
      <p:pic>
        <p:nvPicPr>
          <p:cNvPr id="29703" name="Picture 2"/>
          <p:cNvPicPr>
            <a:picLocks noChangeAspect="1" noChangeArrowheads="1"/>
          </p:cNvPicPr>
          <p:nvPr/>
        </p:nvPicPr>
        <p:blipFill>
          <a:blip r:embed="rId4" cstate="print"/>
          <a:srcRect/>
          <a:stretch>
            <a:fillRect/>
          </a:stretch>
        </p:blipFill>
        <p:spPr bwMode="auto">
          <a:xfrm>
            <a:off x="500063" y="5000625"/>
            <a:ext cx="2714625" cy="1571625"/>
          </a:xfrm>
          <a:prstGeom prst="rect">
            <a:avLst/>
          </a:prstGeom>
          <a:noFill/>
          <a:ln w="9525">
            <a:noFill/>
            <a:miter lim="800000"/>
            <a:headEnd/>
            <a:tailEnd/>
          </a:ln>
        </p:spPr>
      </p:pic>
      <p:pic>
        <p:nvPicPr>
          <p:cNvPr id="29704" name="Picture 3"/>
          <p:cNvPicPr>
            <a:picLocks noChangeAspect="1" noChangeArrowheads="1"/>
          </p:cNvPicPr>
          <p:nvPr/>
        </p:nvPicPr>
        <p:blipFill>
          <a:blip r:embed="rId5" cstate="print"/>
          <a:srcRect/>
          <a:stretch>
            <a:fillRect/>
          </a:stretch>
        </p:blipFill>
        <p:spPr bwMode="auto">
          <a:xfrm>
            <a:off x="571500" y="3143250"/>
            <a:ext cx="2643188" cy="1685925"/>
          </a:xfrm>
          <a:prstGeom prst="rect">
            <a:avLst/>
          </a:prstGeom>
          <a:noFill/>
          <a:ln w="9525">
            <a:noFill/>
            <a:miter lim="800000"/>
            <a:headEnd/>
            <a:tailEnd/>
          </a:ln>
        </p:spPr>
      </p:pic>
      <p:pic>
        <p:nvPicPr>
          <p:cNvPr id="29705" name="Picture 4"/>
          <p:cNvPicPr>
            <a:picLocks noChangeAspect="1" noChangeArrowheads="1"/>
          </p:cNvPicPr>
          <p:nvPr/>
        </p:nvPicPr>
        <p:blipFill>
          <a:blip r:embed="rId6" cstate="print"/>
          <a:srcRect/>
          <a:stretch>
            <a:fillRect/>
          </a:stretch>
        </p:blipFill>
        <p:spPr bwMode="auto">
          <a:xfrm>
            <a:off x="7812088" y="260350"/>
            <a:ext cx="1011237" cy="917575"/>
          </a:xfrm>
          <a:prstGeom prst="rect">
            <a:avLst/>
          </a:prstGeom>
          <a:noFill/>
          <a:ln w="9525">
            <a:noFill/>
            <a:miter lim="800000"/>
            <a:headEnd/>
            <a:tailEnd/>
          </a:ln>
        </p:spPr>
      </p:pic>
    </p:spTree>
  </p:cSld>
  <p:clrMapOvr>
    <a:masterClrMapping/>
  </p:clrMapOvr>
  <p:transition advClick="0">
    <p:pull dir="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57158" y="214290"/>
            <a:ext cx="7812088" cy="1127125"/>
          </a:xfrm>
        </p:spPr>
        <p:txBody>
          <a:bodyPr wrap="square" lIns="91440" tIns="45720" rIns="91440" bIns="45720" numCol="1" anchorCtr="0" compatLnSpc="1">
            <a:prstTxWarp prst="textNoShape">
              <a:avLst/>
            </a:prstTxWarp>
            <a:noAutofit/>
          </a:bodyPr>
          <a:lstStyle/>
          <a:p>
            <a:pPr algn="ctr" eaLnBrk="1" hangingPunct="1">
              <a:defRPr/>
            </a:pPr>
            <a:r>
              <a:rPr lang="en-US" sz="2800" b="1" cap="none" dirty="0" smtClean="0">
                <a:solidFill>
                  <a:srgbClr val="FF0000"/>
                </a:solidFill>
                <a:effectLst>
                  <a:outerShdw blurRad="38100" dist="38100" dir="2700000" algn="tl">
                    <a:srgbClr val="C0C0C0"/>
                  </a:outerShdw>
                </a:effectLst>
                <a:latin typeface="Times New Roman" pitchFamily="18" charset="0"/>
                <a:cs typeface="Times New Roman" pitchFamily="18" charset="0"/>
              </a:rPr>
              <a:t>Scientific-engineering-education center of heat engineering</a:t>
            </a:r>
          </a:p>
        </p:txBody>
      </p:sp>
      <p:sp>
        <p:nvSpPr>
          <p:cNvPr id="30723" name="Content Placeholder 1"/>
          <p:cNvSpPr>
            <a:spLocks noGrp="1"/>
          </p:cNvSpPr>
          <p:nvPr>
            <p:ph idx="1"/>
          </p:nvPr>
        </p:nvSpPr>
        <p:spPr>
          <a:xfrm>
            <a:off x="214313" y="1428750"/>
            <a:ext cx="8229600" cy="5162550"/>
          </a:xfrm>
        </p:spPr>
        <p:txBody>
          <a:bodyPr/>
          <a:lstStyle/>
          <a:p>
            <a:pPr algn="just" eaLnBrk="1" hangingPunct="1">
              <a:lnSpc>
                <a:spcPct val="80000"/>
              </a:lnSpc>
              <a:buFont typeface="Wingdings 2" pitchFamily="18" charset="2"/>
              <a:buNone/>
            </a:pPr>
            <a:r>
              <a:rPr lang="en-US" sz="2400" smtClean="0">
                <a:latin typeface="Times New Roman" pitchFamily="18" charset="0"/>
                <a:cs typeface="Times New Roman" pitchFamily="18" charset="0"/>
              </a:rPr>
              <a:t>       A new scheme of piston-cylinder group with minimum friction losses is developed. A number of high factor thermal machines are created on the basis of this scheme. </a:t>
            </a:r>
          </a:p>
          <a:p>
            <a:pPr eaLnBrk="1" hangingPunct="1">
              <a:lnSpc>
                <a:spcPct val="80000"/>
              </a:lnSpc>
            </a:pPr>
            <a:endParaRPr lang="en-US" sz="800" smtClean="0">
              <a:latin typeface="Times New Roman" pitchFamily="18" charset="0"/>
              <a:cs typeface="Times New Roman" pitchFamily="18" charset="0"/>
            </a:endParaRPr>
          </a:p>
          <a:p>
            <a:pPr eaLnBrk="1" hangingPunct="1">
              <a:lnSpc>
                <a:spcPct val="80000"/>
              </a:lnSpc>
            </a:pPr>
            <a:endParaRPr lang="en-US" sz="800" smtClean="0">
              <a:latin typeface="Times New Roman" pitchFamily="18" charset="0"/>
              <a:cs typeface="Times New Roman" pitchFamily="18" charset="0"/>
            </a:endParaRPr>
          </a:p>
          <a:p>
            <a:pPr eaLnBrk="1" hangingPunct="1">
              <a:lnSpc>
                <a:spcPct val="80000"/>
              </a:lnSpc>
            </a:pPr>
            <a:endParaRPr lang="en-US" sz="800" smtClean="0">
              <a:latin typeface="Times New Roman" pitchFamily="18" charset="0"/>
              <a:cs typeface="Times New Roman" pitchFamily="18" charset="0"/>
            </a:endParaRPr>
          </a:p>
          <a:p>
            <a:pPr eaLnBrk="1" hangingPunct="1">
              <a:lnSpc>
                <a:spcPct val="80000"/>
              </a:lnSpc>
            </a:pPr>
            <a:endParaRPr lang="en-US" sz="800" smtClean="0">
              <a:latin typeface="Times New Roman" pitchFamily="18" charset="0"/>
              <a:cs typeface="Times New Roman" pitchFamily="18" charset="0"/>
            </a:endParaRPr>
          </a:p>
          <a:p>
            <a:pPr eaLnBrk="1" hangingPunct="1">
              <a:lnSpc>
                <a:spcPct val="80000"/>
              </a:lnSpc>
            </a:pPr>
            <a:endParaRPr lang="en-US" sz="800" smtClean="0">
              <a:latin typeface="Times New Roman" pitchFamily="18" charset="0"/>
              <a:cs typeface="Times New Roman" pitchFamily="18" charset="0"/>
            </a:endParaRPr>
          </a:p>
          <a:p>
            <a:pPr eaLnBrk="1" hangingPunct="1">
              <a:lnSpc>
                <a:spcPct val="80000"/>
              </a:lnSpc>
            </a:pPr>
            <a:endParaRPr lang="en-US" sz="800" smtClean="0">
              <a:latin typeface="Times New Roman" pitchFamily="18" charset="0"/>
              <a:cs typeface="Times New Roman" pitchFamily="18" charset="0"/>
            </a:endParaRPr>
          </a:p>
          <a:p>
            <a:pPr eaLnBrk="1" hangingPunct="1">
              <a:lnSpc>
                <a:spcPct val="80000"/>
              </a:lnSpc>
            </a:pPr>
            <a:endParaRPr lang="en-US" sz="800" smtClean="0">
              <a:latin typeface="Times New Roman" pitchFamily="18" charset="0"/>
              <a:cs typeface="Times New Roman" pitchFamily="18" charset="0"/>
            </a:endParaRPr>
          </a:p>
          <a:p>
            <a:pPr eaLnBrk="1" hangingPunct="1">
              <a:lnSpc>
                <a:spcPct val="80000"/>
              </a:lnSpc>
            </a:pPr>
            <a:endParaRPr lang="en-US" sz="800" smtClean="0">
              <a:latin typeface="Times New Roman" pitchFamily="18" charset="0"/>
              <a:cs typeface="Times New Roman" pitchFamily="18" charset="0"/>
            </a:endParaRPr>
          </a:p>
          <a:p>
            <a:pPr eaLnBrk="1" hangingPunct="1">
              <a:lnSpc>
                <a:spcPct val="80000"/>
              </a:lnSpc>
            </a:pPr>
            <a:endParaRPr lang="en-US" sz="800" smtClean="0">
              <a:latin typeface="Times New Roman" pitchFamily="18" charset="0"/>
              <a:cs typeface="Times New Roman" pitchFamily="18" charset="0"/>
            </a:endParaRPr>
          </a:p>
          <a:p>
            <a:pPr eaLnBrk="1" hangingPunct="1">
              <a:lnSpc>
                <a:spcPct val="80000"/>
              </a:lnSpc>
            </a:pPr>
            <a:endParaRPr lang="en-US" sz="800" smtClean="0">
              <a:latin typeface="Times New Roman" pitchFamily="18" charset="0"/>
              <a:cs typeface="Times New Roman" pitchFamily="18" charset="0"/>
            </a:endParaRPr>
          </a:p>
          <a:p>
            <a:pPr eaLnBrk="1" hangingPunct="1">
              <a:lnSpc>
                <a:spcPct val="80000"/>
              </a:lnSpc>
            </a:pPr>
            <a:endParaRPr lang="en-US" sz="800" smtClean="0">
              <a:latin typeface="Times New Roman" pitchFamily="18" charset="0"/>
              <a:cs typeface="Times New Roman" pitchFamily="18" charset="0"/>
            </a:endParaRPr>
          </a:p>
          <a:p>
            <a:pPr eaLnBrk="1" hangingPunct="1">
              <a:lnSpc>
                <a:spcPct val="80000"/>
              </a:lnSpc>
            </a:pPr>
            <a:endParaRPr lang="en-US" sz="800" smtClean="0">
              <a:latin typeface="Times New Roman" pitchFamily="18" charset="0"/>
              <a:cs typeface="Times New Roman" pitchFamily="18" charset="0"/>
            </a:endParaRPr>
          </a:p>
          <a:p>
            <a:pPr eaLnBrk="1" hangingPunct="1">
              <a:lnSpc>
                <a:spcPct val="80000"/>
              </a:lnSpc>
            </a:pPr>
            <a:endParaRPr lang="en-US" sz="800" smtClean="0">
              <a:latin typeface="Times New Roman" pitchFamily="18" charset="0"/>
              <a:cs typeface="Times New Roman" pitchFamily="18" charset="0"/>
            </a:endParaRPr>
          </a:p>
          <a:p>
            <a:pPr eaLnBrk="1" hangingPunct="1">
              <a:lnSpc>
                <a:spcPct val="80000"/>
              </a:lnSpc>
              <a:buFont typeface="Wingdings 2" pitchFamily="18" charset="2"/>
              <a:buNone/>
            </a:pPr>
            <a:endParaRPr lang="en-US" sz="800" smtClean="0">
              <a:latin typeface="Times New Roman" pitchFamily="18" charset="0"/>
              <a:cs typeface="Times New Roman" pitchFamily="18" charset="0"/>
            </a:endParaRPr>
          </a:p>
          <a:p>
            <a:pPr eaLnBrk="1" hangingPunct="1">
              <a:lnSpc>
                <a:spcPct val="80000"/>
              </a:lnSpc>
              <a:buFont typeface="Wingdings 2" pitchFamily="18" charset="2"/>
              <a:buNone/>
            </a:pPr>
            <a:endParaRPr lang="en-US" sz="800" smtClean="0">
              <a:latin typeface="Times New Roman" pitchFamily="18" charset="0"/>
              <a:cs typeface="Times New Roman" pitchFamily="18" charset="0"/>
            </a:endParaRPr>
          </a:p>
          <a:p>
            <a:pPr eaLnBrk="1" hangingPunct="1">
              <a:lnSpc>
                <a:spcPct val="80000"/>
              </a:lnSpc>
              <a:buFont typeface="Wingdings 2" pitchFamily="18" charset="2"/>
              <a:buNone/>
            </a:pPr>
            <a:endParaRPr lang="en-US" sz="600" smtClean="0">
              <a:latin typeface="Times New Roman" pitchFamily="18" charset="0"/>
              <a:cs typeface="Times New Roman" pitchFamily="18" charset="0"/>
            </a:endParaRPr>
          </a:p>
          <a:p>
            <a:pPr eaLnBrk="1" hangingPunct="1">
              <a:lnSpc>
                <a:spcPct val="80000"/>
              </a:lnSpc>
              <a:buFont typeface="Wingdings 2" pitchFamily="18" charset="2"/>
              <a:buNone/>
            </a:pPr>
            <a:endParaRPr lang="en-US" sz="600" smtClean="0">
              <a:latin typeface="Times New Roman" pitchFamily="18" charset="0"/>
              <a:cs typeface="Times New Roman" pitchFamily="18" charset="0"/>
            </a:endParaRPr>
          </a:p>
          <a:p>
            <a:pPr eaLnBrk="1" hangingPunct="1">
              <a:lnSpc>
                <a:spcPct val="80000"/>
              </a:lnSpc>
              <a:buFont typeface="Wingdings 2" pitchFamily="18" charset="2"/>
              <a:buNone/>
            </a:pPr>
            <a:endParaRPr lang="en-US" sz="600" smtClean="0">
              <a:latin typeface="Times New Roman" pitchFamily="18" charset="0"/>
              <a:cs typeface="Times New Roman" pitchFamily="18" charset="0"/>
            </a:endParaRPr>
          </a:p>
          <a:p>
            <a:pPr eaLnBrk="1" hangingPunct="1">
              <a:lnSpc>
                <a:spcPct val="80000"/>
              </a:lnSpc>
              <a:buFont typeface="Wingdings 2" pitchFamily="18" charset="2"/>
              <a:buNone/>
            </a:pPr>
            <a:endParaRPr lang="en-US" sz="600" smtClean="0">
              <a:latin typeface="Times New Roman" pitchFamily="18" charset="0"/>
              <a:cs typeface="Times New Roman" pitchFamily="18" charset="0"/>
            </a:endParaRPr>
          </a:p>
          <a:p>
            <a:pPr eaLnBrk="1" hangingPunct="1">
              <a:lnSpc>
                <a:spcPct val="80000"/>
              </a:lnSpc>
              <a:buFont typeface="Wingdings 2" pitchFamily="18" charset="2"/>
              <a:buNone/>
            </a:pPr>
            <a:endParaRPr lang="en-US" sz="600" smtClean="0">
              <a:latin typeface="Times New Roman" pitchFamily="18" charset="0"/>
              <a:cs typeface="Times New Roman" pitchFamily="18" charset="0"/>
            </a:endParaRPr>
          </a:p>
          <a:p>
            <a:pPr eaLnBrk="1" hangingPunct="1">
              <a:lnSpc>
                <a:spcPct val="80000"/>
              </a:lnSpc>
              <a:buFont typeface="Wingdings 2" pitchFamily="18" charset="2"/>
              <a:buNone/>
            </a:pPr>
            <a:endParaRPr lang="en-US" sz="600" smtClean="0">
              <a:latin typeface="Times New Roman" pitchFamily="18" charset="0"/>
              <a:cs typeface="Times New Roman" pitchFamily="18" charset="0"/>
            </a:endParaRPr>
          </a:p>
          <a:p>
            <a:pPr eaLnBrk="1" hangingPunct="1">
              <a:lnSpc>
                <a:spcPct val="80000"/>
              </a:lnSpc>
              <a:buFont typeface="Wingdings 2" pitchFamily="18" charset="2"/>
              <a:buNone/>
            </a:pPr>
            <a:endParaRPr lang="en-US" sz="600" smtClean="0">
              <a:latin typeface="Times New Roman" pitchFamily="18" charset="0"/>
              <a:cs typeface="Times New Roman" pitchFamily="18" charset="0"/>
            </a:endParaRPr>
          </a:p>
          <a:p>
            <a:pPr eaLnBrk="1" hangingPunct="1">
              <a:lnSpc>
                <a:spcPct val="80000"/>
              </a:lnSpc>
              <a:buFont typeface="Wingdings 2" pitchFamily="18" charset="2"/>
              <a:buNone/>
            </a:pPr>
            <a:endParaRPr lang="en-US" sz="600" smtClean="0">
              <a:latin typeface="Times New Roman" pitchFamily="18" charset="0"/>
              <a:cs typeface="Times New Roman" pitchFamily="18" charset="0"/>
            </a:endParaRPr>
          </a:p>
          <a:p>
            <a:pPr eaLnBrk="1" hangingPunct="1">
              <a:lnSpc>
                <a:spcPct val="80000"/>
              </a:lnSpc>
              <a:buFont typeface="Wingdings 2" pitchFamily="18" charset="2"/>
              <a:buNone/>
            </a:pPr>
            <a:endParaRPr lang="en-US" sz="600" smtClean="0">
              <a:latin typeface="Times New Roman" pitchFamily="18" charset="0"/>
              <a:cs typeface="Times New Roman" pitchFamily="18" charset="0"/>
            </a:endParaRPr>
          </a:p>
          <a:p>
            <a:pPr eaLnBrk="1" hangingPunct="1">
              <a:lnSpc>
                <a:spcPct val="80000"/>
              </a:lnSpc>
              <a:buFont typeface="Wingdings 2" pitchFamily="18" charset="2"/>
              <a:buNone/>
            </a:pPr>
            <a:r>
              <a:rPr lang="en-US" sz="2000" smtClean="0">
                <a:solidFill>
                  <a:srgbClr val="002060"/>
                </a:solidFill>
                <a:latin typeface="Times New Roman" pitchFamily="18" charset="0"/>
                <a:cs typeface="Times New Roman" pitchFamily="18" charset="0"/>
              </a:rPr>
              <a:t>      </a:t>
            </a:r>
          </a:p>
          <a:p>
            <a:pPr eaLnBrk="1" hangingPunct="1">
              <a:lnSpc>
                <a:spcPct val="80000"/>
              </a:lnSpc>
              <a:buFont typeface="Wingdings 2" pitchFamily="18" charset="2"/>
              <a:buNone/>
            </a:pPr>
            <a:r>
              <a:rPr lang="en-US" sz="2000" smtClean="0">
                <a:solidFill>
                  <a:srgbClr val="002060"/>
                </a:solidFill>
                <a:latin typeface="Times New Roman" pitchFamily="18" charset="0"/>
                <a:cs typeface="Times New Roman" pitchFamily="18" charset="0"/>
              </a:rPr>
              <a:t>      </a:t>
            </a:r>
          </a:p>
          <a:p>
            <a:pPr eaLnBrk="1" hangingPunct="1">
              <a:lnSpc>
                <a:spcPct val="80000"/>
              </a:lnSpc>
              <a:buFont typeface="Wingdings 2" pitchFamily="18" charset="2"/>
              <a:buNone/>
            </a:pPr>
            <a:endParaRPr lang="en-US" sz="2000" smtClean="0">
              <a:solidFill>
                <a:srgbClr val="002060"/>
              </a:solidFill>
              <a:latin typeface="Times New Roman" pitchFamily="18" charset="0"/>
              <a:cs typeface="Times New Roman" pitchFamily="18" charset="0"/>
            </a:endParaRPr>
          </a:p>
          <a:p>
            <a:pPr eaLnBrk="1" hangingPunct="1">
              <a:lnSpc>
                <a:spcPct val="80000"/>
              </a:lnSpc>
              <a:buFont typeface="Wingdings 2" pitchFamily="18" charset="2"/>
              <a:buNone/>
            </a:pPr>
            <a:endParaRPr lang="en-US" sz="2000" smtClean="0">
              <a:solidFill>
                <a:srgbClr val="002060"/>
              </a:solidFill>
              <a:latin typeface="Times New Roman" pitchFamily="18" charset="0"/>
              <a:cs typeface="Times New Roman" pitchFamily="18" charset="0"/>
            </a:endParaRPr>
          </a:p>
          <a:p>
            <a:pPr eaLnBrk="1" hangingPunct="1">
              <a:lnSpc>
                <a:spcPct val="80000"/>
              </a:lnSpc>
              <a:buFont typeface="Wingdings 2" pitchFamily="18" charset="2"/>
              <a:buNone/>
            </a:pPr>
            <a:r>
              <a:rPr lang="en-US" sz="2000" smtClean="0">
                <a:solidFill>
                  <a:srgbClr val="002060"/>
                </a:solidFill>
                <a:latin typeface="Times New Roman" pitchFamily="18" charset="0"/>
                <a:cs typeface="Times New Roman" pitchFamily="18" charset="0"/>
              </a:rPr>
              <a:t> Liquid oxygen compact pump                          High pressure natural gas pump</a:t>
            </a:r>
          </a:p>
          <a:p>
            <a:pPr eaLnBrk="1" hangingPunct="1">
              <a:lnSpc>
                <a:spcPct val="80000"/>
              </a:lnSpc>
              <a:buFont typeface="Wingdings 2" pitchFamily="18" charset="2"/>
              <a:buNone/>
            </a:pPr>
            <a:r>
              <a:rPr lang="en-US" sz="2000" smtClean="0">
                <a:solidFill>
                  <a:srgbClr val="002060"/>
                </a:solidFill>
                <a:latin typeface="Times New Roman" pitchFamily="18" charset="0"/>
                <a:cs typeface="Times New Roman" pitchFamily="18" charset="0"/>
              </a:rPr>
              <a:t>                                                                          </a:t>
            </a:r>
          </a:p>
          <a:p>
            <a:pPr eaLnBrk="1" hangingPunct="1">
              <a:lnSpc>
                <a:spcPct val="80000"/>
              </a:lnSpc>
              <a:buFont typeface="Wingdings 2" pitchFamily="18" charset="2"/>
              <a:buNone/>
            </a:pPr>
            <a:endParaRPr lang="en-US" sz="2000" smtClean="0">
              <a:solidFill>
                <a:srgbClr val="002060"/>
              </a:solidFill>
              <a:latin typeface="Times New Roman" pitchFamily="18" charset="0"/>
              <a:cs typeface="Times New Roman" pitchFamily="18" charset="0"/>
            </a:endParaRPr>
          </a:p>
          <a:p>
            <a:pPr eaLnBrk="1" hangingPunct="1">
              <a:lnSpc>
                <a:spcPct val="80000"/>
              </a:lnSpc>
              <a:buFont typeface="Wingdings 2" pitchFamily="18" charset="2"/>
              <a:buNone/>
            </a:pPr>
            <a:r>
              <a:rPr lang="en-US" sz="2000" smtClean="0">
                <a:solidFill>
                  <a:srgbClr val="002060"/>
                </a:solidFill>
                <a:latin typeface="Times New Roman" pitchFamily="18" charset="0"/>
                <a:cs typeface="Times New Roman" pitchFamily="18" charset="0"/>
              </a:rPr>
              <a:t>						 </a:t>
            </a:r>
            <a:r>
              <a:rPr lang="en-US" sz="800" smtClean="0">
                <a:latin typeface="Times New Roman" pitchFamily="18" charset="0"/>
                <a:cs typeface="Times New Roman" pitchFamily="18" charset="0"/>
              </a:rPr>
              <a:t> </a:t>
            </a:r>
          </a:p>
          <a:p>
            <a:pPr eaLnBrk="1" hangingPunct="1">
              <a:lnSpc>
                <a:spcPct val="80000"/>
              </a:lnSpc>
              <a:buFont typeface="Wingdings 2" pitchFamily="18" charset="2"/>
              <a:buNone/>
            </a:pPr>
            <a:endParaRPr lang="en-US" sz="800" smtClean="0">
              <a:latin typeface="Times New Roman" pitchFamily="18" charset="0"/>
              <a:cs typeface="Times New Roman" pitchFamily="18" charset="0"/>
            </a:endParaRPr>
          </a:p>
          <a:p>
            <a:pPr eaLnBrk="1" hangingPunct="1">
              <a:lnSpc>
                <a:spcPct val="80000"/>
              </a:lnSpc>
              <a:buFont typeface="Wingdings 2" pitchFamily="18" charset="2"/>
              <a:buNone/>
            </a:pPr>
            <a:endParaRPr lang="en-US" sz="600" smtClean="0">
              <a:latin typeface="Times New Roman" pitchFamily="18" charset="0"/>
              <a:cs typeface="Times New Roman" pitchFamily="18" charset="0"/>
            </a:endParaRPr>
          </a:p>
          <a:p>
            <a:pPr eaLnBrk="1" hangingPunct="1">
              <a:lnSpc>
                <a:spcPct val="80000"/>
              </a:lnSpc>
              <a:buFont typeface="Wingdings 2" pitchFamily="18" charset="2"/>
              <a:buNone/>
            </a:pPr>
            <a:endParaRPr lang="en-US" sz="600" smtClean="0">
              <a:latin typeface="Times New Roman" pitchFamily="18" charset="0"/>
              <a:cs typeface="Times New Roman" pitchFamily="18" charset="0"/>
            </a:endParaRPr>
          </a:p>
          <a:p>
            <a:pPr eaLnBrk="1" hangingPunct="1">
              <a:lnSpc>
                <a:spcPct val="80000"/>
              </a:lnSpc>
            </a:pPr>
            <a:endParaRPr lang="en-US" sz="800" smtClean="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pPr>
              <a:defRPr/>
            </a:pPr>
            <a:fld id="{8540DF8E-1867-4E9C-A2B7-CD4FB9178184}" type="slidenum">
              <a:rPr lang="en-US"/>
              <a:pPr>
                <a:defRPr/>
              </a:pPr>
              <a:t>28</a:t>
            </a:fld>
            <a:endParaRPr lang="en-US" dirty="0"/>
          </a:p>
        </p:txBody>
      </p:sp>
      <p:pic>
        <p:nvPicPr>
          <p:cNvPr id="30726" name="Picture 6" descr="http://www.gtu.ge/images/mec/oxygen.jpg"/>
          <p:cNvPicPr>
            <a:picLocks noChangeAspect="1" noChangeArrowheads="1"/>
          </p:cNvPicPr>
          <p:nvPr/>
        </p:nvPicPr>
        <p:blipFill>
          <a:blip r:embed="rId3" cstate="print"/>
          <a:srcRect/>
          <a:stretch>
            <a:fillRect/>
          </a:stretch>
        </p:blipFill>
        <p:spPr bwMode="auto">
          <a:xfrm>
            <a:off x="214313" y="2500313"/>
            <a:ext cx="4071937" cy="3643312"/>
          </a:xfrm>
          <a:prstGeom prst="rect">
            <a:avLst/>
          </a:prstGeom>
          <a:noFill/>
          <a:ln w="9525">
            <a:noFill/>
            <a:miter lim="800000"/>
            <a:headEnd/>
            <a:tailEnd/>
          </a:ln>
        </p:spPr>
      </p:pic>
      <p:pic>
        <p:nvPicPr>
          <p:cNvPr id="30727" name="Picture 7" descr="http://www.gtu.ge/images/mec/natural_gas.jpg"/>
          <p:cNvPicPr>
            <a:picLocks noChangeAspect="1" noChangeArrowheads="1"/>
          </p:cNvPicPr>
          <p:nvPr/>
        </p:nvPicPr>
        <p:blipFill>
          <a:blip r:embed="rId4" cstate="print"/>
          <a:srcRect/>
          <a:stretch>
            <a:fillRect/>
          </a:stretch>
        </p:blipFill>
        <p:spPr bwMode="auto">
          <a:xfrm>
            <a:off x="4643438" y="2500313"/>
            <a:ext cx="4071937" cy="3643312"/>
          </a:xfrm>
          <a:prstGeom prst="rect">
            <a:avLst/>
          </a:prstGeom>
          <a:noFill/>
          <a:ln w="9525">
            <a:noFill/>
            <a:miter lim="800000"/>
            <a:headEnd/>
            <a:tailEnd/>
          </a:ln>
        </p:spPr>
      </p:pic>
      <p:pic>
        <p:nvPicPr>
          <p:cNvPr id="30728" name="Picture 4"/>
          <p:cNvPicPr>
            <a:picLocks noChangeAspect="1" noChangeArrowheads="1"/>
          </p:cNvPicPr>
          <p:nvPr/>
        </p:nvPicPr>
        <p:blipFill>
          <a:blip r:embed="rId5" cstate="print"/>
          <a:srcRect/>
          <a:stretch>
            <a:fillRect/>
          </a:stretch>
        </p:blipFill>
        <p:spPr bwMode="auto">
          <a:xfrm>
            <a:off x="7812088" y="260350"/>
            <a:ext cx="1011237" cy="917575"/>
          </a:xfrm>
          <a:prstGeom prst="rect">
            <a:avLst/>
          </a:prstGeom>
          <a:noFill/>
          <a:ln w="9525">
            <a:noFill/>
            <a:miter lim="800000"/>
            <a:headEnd/>
            <a:tailEnd/>
          </a:ln>
        </p:spPr>
      </p:pic>
    </p:spTree>
  </p:cSld>
  <p:clrMapOvr>
    <a:masterClrMapping/>
  </p:clrMapOvr>
  <p:transition advClick="0">
    <p:push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65FA121D-0112-4C84-B36B-E56E093E509F}" type="slidenum">
              <a:rPr lang="en-US"/>
              <a:pPr>
                <a:defRPr/>
              </a:pPr>
              <a:t>29</a:t>
            </a:fld>
            <a:endParaRPr lang="en-US" dirty="0"/>
          </a:p>
        </p:txBody>
      </p:sp>
      <p:sp>
        <p:nvSpPr>
          <p:cNvPr id="31748" name="Rectangle 4"/>
          <p:cNvSpPr>
            <a:spLocks noChangeArrowheads="1"/>
          </p:cNvSpPr>
          <p:nvPr/>
        </p:nvSpPr>
        <p:spPr bwMode="auto">
          <a:xfrm>
            <a:off x="500063" y="1214438"/>
            <a:ext cx="8643937" cy="830262"/>
          </a:xfrm>
          <a:prstGeom prst="rect">
            <a:avLst/>
          </a:prstGeom>
          <a:noFill/>
          <a:ln w="9525">
            <a:noFill/>
            <a:miter lim="800000"/>
            <a:headEnd/>
            <a:tailEnd/>
          </a:ln>
        </p:spPr>
        <p:txBody>
          <a:bodyPr anchor="ctr">
            <a:spAutoFit/>
          </a:bodyPr>
          <a:lstStyle/>
          <a:p>
            <a:pPr algn="ctr">
              <a:tabLst>
                <a:tab pos="571500" algn="l"/>
              </a:tabLst>
            </a:pPr>
            <a:r>
              <a:rPr lang="en-US" sz="2400" b="1">
                <a:solidFill>
                  <a:srgbClr val="C00000"/>
                </a:solidFill>
                <a:latin typeface="Times New Roman" pitchFamily="18" charset="0"/>
                <a:cs typeface="Times New Roman" pitchFamily="18" charset="0"/>
              </a:rPr>
              <a:t>Technology of fine treatment of super hard and brittle hard treated nonmetallic materials</a:t>
            </a:r>
            <a:endParaRPr lang="en-US" sz="2400">
              <a:solidFill>
                <a:srgbClr val="C00000"/>
              </a:solidFill>
              <a:latin typeface="Times New Roman" pitchFamily="18" charset="0"/>
              <a:cs typeface="Times New Roman" pitchFamily="18" charset="0"/>
            </a:endParaRPr>
          </a:p>
        </p:txBody>
      </p:sp>
      <p:sp>
        <p:nvSpPr>
          <p:cNvPr id="31749" name="TextBox 13"/>
          <p:cNvSpPr txBox="1">
            <a:spLocks noChangeArrowheads="1"/>
          </p:cNvSpPr>
          <p:nvPr/>
        </p:nvSpPr>
        <p:spPr bwMode="auto">
          <a:xfrm>
            <a:off x="5000625" y="6286500"/>
            <a:ext cx="3571875" cy="396875"/>
          </a:xfrm>
          <a:prstGeom prst="rect">
            <a:avLst/>
          </a:prstGeom>
          <a:noFill/>
          <a:ln w="9525">
            <a:noFill/>
            <a:miter lim="800000"/>
            <a:headEnd/>
            <a:tailEnd/>
          </a:ln>
        </p:spPr>
        <p:txBody>
          <a:bodyPr>
            <a:spAutoFit/>
          </a:bodyPr>
          <a:lstStyle/>
          <a:p>
            <a:pPr algn="ctr"/>
            <a:r>
              <a:rPr lang="en-US" sz="2000">
                <a:solidFill>
                  <a:srgbClr val="002060"/>
                </a:solidFill>
                <a:latin typeface="Times New Roman" pitchFamily="18" charset="0"/>
                <a:cs typeface="Times New Roman" pitchFamily="18" charset="0"/>
              </a:rPr>
              <a:t>Fine grinding machine</a:t>
            </a:r>
          </a:p>
        </p:txBody>
      </p:sp>
      <p:sp>
        <p:nvSpPr>
          <p:cNvPr id="17" name="Rectangle 16"/>
          <p:cNvSpPr/>
          <p:nvPr/>
        </p:nvSpPr>
        <p:spPr>
          <a:xfrm>
            <a:off x="285750" y="357188"/>
            <a:ext cx="7429500" cy="519112"/>
          </a:xfrm>
          <a:prstGeom prst="rect">
            <a:avLst/>
          </a:prstGeom>
        </p:spPr>
        <p:txBody>
          <a:bodyPr>
            <a:spAutoFit/>
          </a:bodyPr>
          <a:lstStyle/>
          <a:p>
            <a:pPr algn="ctr">
              <a:defRPr/>
            </a:pPr>
            <a:r>
              <a:rPr lang="en-US" sz="2800" b="1" dirty="0" smtClean="0">
                <a:solidFill>
                  <a:srgbClr val="FF0000"/>
                </a:solidFill>
                <a:effectLst>
                  <a:outerShdw blurRad="38100" dist="38100" dir="2700000" algn="tl">
                    <a:srgbClr val="C0C0C0"/>
                  </a:outerShdw>
                </a:effectLst>
                <a:latin typeface="Times New Roman" pitchFamily="18" charset="0"/>
                <a:cs typeface="Times New Roman" pitchFamily="18" charset="0"/>
              </a:rPr>
              <a:t>     Transport </a:t>
            </a:r>
            <a:r>
              <a:rPr lang="en-US" sz="2800" b="1" dirty="0">
                <a:solidFill>
                  <a:srgbClr val="FF0000"/>
                </a:solidFill>
                <a:effectLst>
                  <a:outerShdw blurRad="38100" dist="38100" dir="2700000" algn="tl">
                    <a:srgbClr val="C0C0C0"/>
                  </a:outerShdw>
                </a:effectLst>
                <a:latin typeface="Times New Roman" pitchFamily="18" charset="0"/>
                <a:cs typeface="Times New Roman" pitchFamily="18" charset="0"/>
              </a:rPr>
              <a:t>and machine building faculty</a:t>
            </a:r>
            <a:endParaRPr lang="en-US" sz="2800" b="1" dirty="0">
              <a:effectLst>
                <a:outerShdw blurRad="38100" dist="38100" dir="2700000" algn="tl">
                  <a:srgbClr val="C0C0C0"/>
                </a:outerShdw>
              </a:effectLst>
              <a:latin typeface="Times New Roman" pitchFamily="18" charset="0"/>
              <a:cs typeface="Times New Roman" pitchFamily="18" charset="0"/>
            </a:endParaRPr>
          </a:p>
        </p:txBody>
      </p:sp>
      <p:pic>
        <p:nvPicPr>
          <p:cNvPr id="31751" name="Picture 1"/>
          <p:cNvPicPr>
            <a:picLocks noChangeAspect="1" noChangeArrowheads="1"/>
          </p:cNvPicPr>
          <p:nvPr/>
        </p:nvPicPr>
        <p:blipFill>
          <a:blip r:embed="rId3" cstate="print"/>
          <a:srcRect/>
          <a:stretch>
            <a:fillRect/>
          </a:stretch>
        </p:blipFill>
        <p:spPr bwMode="auto">
          <a:xfrm>
            <a:off x="4572000" y="2143125"/>
            <a:ext cx="4071938" cy="4143375"/>
          </a:xfrm>
          <a:prstGeom prst="rect">
            <a:avLst/>
          </a:prstGeom>
          <a:noFill/>
          <a:ln w="9525">
            <a:noFill/>
            <a:miter lim="800000"/>
            <a:headEnd/>
            <a:tailEnd/>
          </a:ln>
        </p:spPr>
      </p:pic>
      <p:sp>
        <p:nvSpPr>
          <p:cNvPr id="31752" name="Содержимое 10"/>
          <p:cNvSpPr>
            <a:spLocks noGrp="1"/>
          </p:cNvSpPr>
          <p:nvPr>
            <p:ph idx="1"/>
          </p:nvPr>
        </p:nvSpPr>
        <p:spPr>
          <a:xfrm>
            <a:off x="0" y="928688"/>
            <a:ext cx="4214813" cy="6143625"/>
          </a:xfrm>
        </p:spPr>
        <p:txBody>
          <a:bodyPr/>
          <a:lstStyle/>
          <a:p>
            <a:pPr eaLnBrk="1" hangingPunct="1">
              <a:lnSpc>
                <a:spcPct val="80000"/>
              </a:lnSpc>
            </a:pPr>
            <a:endParaRPr lang="en-US" sz="2000" smtClean="0">
              <a:latin typeface="Times New Roman" pitchFamily="18" charset="0"/>
              <a:cs typeface="Times New Roman" pitchFamily="18" charset="0"/>
            </a:endParaRPr>
          </a:p>
          <a:p>
            <a:pPr eaLnBrk="1" hangingPunct="1">
              <a:lnSpc>
                <a:spcPct val="80000"/>
              </a:lnSpc>
            </a:pPr>
            <a:endParaRPr lang="en-US" sz="2000" smtClean="0">
              <a:latin typeface="Times New Roman" pitchFamily="18" charset="0"/>
              <a:cs typeface="Times New Roman" pitchFamily="18" charset="0"/>
            </a:endParaRPr>
          </a:p>
          <a:p>
            <a:pPr eaLnBrk="1" hangingPunct="1">
              <a:lnSpc>
                <a:spcPct val="80000"/>
              </a:lnSpc>
            </a:pPr>
            <a:endParaRPr lang="en-US" sz="2000" smtClean="0">
              <a:latin typeface="Times New Roman" pitchFamily="18" charset="0"/>
              <a:cs typeface="Times New Roman" pitchFamily="18" charset="0"/>
            </a:endParaRPr>
          </a:p>
          <a:p>
            <a:pPr eaLnBrk="1" hangingPunct="1">
              <a:lnSpc>
                <a:spcPct val="80000"/>
              </a:lnSpc>
            </a:pPr>
            <a:endParaRPr lang="en-US" sz="2000" smtClean="0">
              <a:latin typeface="Times New Roman" pitchFamily="18" charset="0"/>
              <a:cs typeface="Times New Roman" pitchFamily="18" charset="0"/>
            </a:endParaRPr>
          </a:p>
          <a:p>
            <a:pPr eaLnBrk="1" hangingPunct="1">
              <a:lnSpc>
                <a:spcPct val="80000"/>
              </a:lnSpc>
              <a:buFont typeface="Wingdings 2" pitchFamily="18" charset="2"/>
              <a:buNone/>
            </a:pPr>
            <a:r>
              <a:rPr lang="en-US" sz="2000" smtClean="0">
                <a:latin typeface="Times New Roman" pitchFamily="18" charset="0"/>
                <a:cs typeface="Times New Roman" pitchFamily="18" charset="0"/>
              </a:rPr>
              <a:t>     </a:t>
            </a:r>
          </a:p>
          <a:p>
            <a:pPr algn="just" eaLnBrk="1" hangingPunct="1">
              <a:lnSpc>
                <a:spcPct val="80000"/>
              </a:lnSpc>
              <a:buFont typeface="Wingdings 2" pitchFamily="18" charset="2"/>
              <a:buNone/>
            </a:pPr>
            <a:r>
              <a:rPr lang="en-US" sz="2000" smtClean="0">
                <a:latin typeface="Times New Roman" pitchFamily="18" charset="0"/>
                <a:cs typeface="Times New Roman" pitchFamily="18" charset="0"/>
              </a:rPr>
              <a:t>      </a:t>
            </a:r>
            <a:r>
              <a:rPr lang="en-US" sz="2200" smtClean="0">
                <a:solidFill>
                  <a:srgbClr val="002060"/>
                </a:solidFill>
                <a:latin typeface="Times New Roman" pitchFamily="18" charset="0"/>
                <a:cs typeface="Times New Roman" pitchFamily="18" charset="0"/>
              </a:rPr>
              <a:t>At the department of machine building technology, the technology of fine treatment of super-hard and brittle hard-treated nonmetallic materials have been developed, the patent of which in the second part of the eighties was sold to Germany and Japan. On the basis of this technology at contemporary stage is being developed in cooperation with the James Morris Liverpool Technological University.</a:t>
            </a:r>
            <a:r>
              <a:rPr lang="en-US" sz="2000" smtClean="0">
                <a:solidFill>
                  <a:srgbClr val="002060"/>
                </a:solidFill>
                <a:latin typeface="Times New Roman" pitchFamily="18" charset="0"/>
                <a:cs typeface="Times New Roman" pitchFamily="18" charset="0"/>
              </a:rPr>
              <a:t>  </a:t>
            </a:r>
          </a:p>
          <a:p>
            <a:pPr eaLnBrk="1" hangingPunct="1">
              <a:lnSpc>
                <a:spcPct val="80000"/>
              </a:lnSpc>
              <a:buFont typeface="Wingdings 2" pitchFamily="18" charset="2"/>
              <a:buNone/>
            </a:pPr>
            <a:endParaRPr lang="en-US" sz="2000" smtClean="0">
              <a:latin typeface="Times New Roman" pitchFamily="18" charset="0"/>
              <a:cs typeface="Times New Roman" pitchFamily="18" charset="0"/>
            </a:endParaRPr>
          </a:p>
        </p:txBody>
      </p:sp>
      <p:pic>
        <p:nvPicPr>
          <p:cNvPr id="31753" name="Picture 4"/>
          <p:cNvPicPr>
            <a:picLocks noChangeAspect="1" noChangeArrowheads="1"/>
          </p:cNvPicPr>
          <p:nvPr/>
        </p:nvPicPr>
        <p:blipFill>
          <a:blip r:embed="rId4" cstate="print"/>
          <a:srcRect/>
          <a:stretch>
            <a:fillRect/>
          </a:stretch>
        </p:blipFill>
        <p:spPr bwMode="auto">
          <a:xfrm>
            <a:off x="7812088" y="260350"/>
            <a:ext cx="1011237" cy="917575"/>
          </a:xfrm>
          <a:prstGeom prst="rect">
            <a:avLst/>
          </a:prstGeom>
          <a:noFill/>
          <a:ln w="9525">
            <a:noFill/>
            <a:miter lim="800000"/>
            <a:headEnd/>
            <a:tailEnd/>
          </a:ln>
        </p:spPr>
      </p:pic>
    </p:spTree>
  </p:cSld>
  <p:clrMapOvr>
    <a:masterClrMapping/>
  </p:clrMapOvr>
  <p:transition advClick="0">
    <p:blinds/>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2400" b="1" dirty="0" smtClean="0">
                <a:solidFill>
                  <a:srgbClr val="CC0000"/>
                </a:solidFill>
                <a:latin typeface="Times New Roman" pitchFamily="18" charset="0"/>
              </a:rPr>
              <a:t>Positive and negative sides of reforms</a:t>
            </a:r>
            <a:endParaRPr lang="en-US" sz="2400" dirty="0"/>
          </a:p>
        </p:txBody>
      </p:sp>
      <p:sp>
        <p:nvSpPr>
          <p:cNvPr id="3" name="Content Placeholder 2"/>
          <p:cNvSpPr>
            <a:spLocks noGrp="1"/>
          </p:cNvSpPr>
          <p:nvPr>
            <p:ph idx="1"/>
          </p:nvPr>
        </p:nvSpPr>
        <p:spPr>
          <a:xfrm>
            <a:off x="755576" y="1340768"/>
            <a:ext cx="7776864" cy="4739357"/>
          </a:xfrm>
        </p:spPr>
        <p:txBody>
          <a:bodyPr/>
          <a:lstStyle/>
          <a:p>
            <a:pPr marL="0" indent="0" algn="just">
              <a:spcBef>
                <a:spcPct val="0"/>
              </a:spcBef>
              <a:buFont typeface="LitNusx" pitchFamily="2" charset="0"/>
              <a:buNone/>
            </a:pPr>
            <a:endParaRPr lang="en-US" sz="1600" b="1" dirty="0" smtClean="0">
              <a:solidFill>
                <a:srgbClr val="CC0000"/>
              </a:solidFill>
              <a:latin typeface="Times New Roman" pitchFamily="18" charset="0"/>
            </a:endParaRPr>
          </a:p>
          <a:p>
            <a:pPr marL="0" indent="0" algn="just">
              <a:spcBef>
                <a:spcPct val="0"/>
              </a:spcBef>
              <a:buFont typeface="LitNusx" pitchFamily="2" charset="0"/>
              <a:buNone/>
            </a:pPr>
            <a:r>
              <a:rPr lang="en-US" sz="1600" b="1" dirty="0" smtClean="0">
                <a:solidFill>
                  <a:srgbClr val="CC0000"/>
                </a:solidFill>
                <a:latin typeface="Times New Roman" pitchFamily="18" charset="0"/>
              </a:rPr>
              <a:t>The mentioned reforms reduced corruption in education, but at the same time they caused the reduction of scientific organizations to 17% (from 120 to approximately 90); the reduction of scientific workers amount to 43% (from 16000 to 9000</a:t>
            </a:r>
            <a:r>
              <a:rPr lang="en-US" sz="1600" b="1" dirty="0" smtClean="0">
                <a:solidFill>
                  <a:srgbClr val="CC0000"/>
                </a:solidFill>
                <a:latin typeface="Times New Roman" pitchFamily="18" charset="0"/>
              </a:rPr>
              <a:t>). </a:t>
            </a:r>
            <a:r>
              <a:rPr lang="en-US" sz="1600" b="1" dirty="0" smtClean="0">
                <a:solidFill>
                  <a:srgbClr val="CC0000"/>
                </a:solidFill>
                <a:latin typeface="Times New Roman" pitchFamily="18" charset="0"/>
              </a:rPr>
              <a:t>The </a:t>
            </a:r>
            <a:r>
              <a:rPr lang="en-US" sz="1600" b="1" dirty="0" smtClean="0">
                <a:solidFill>
                  <a:srgbClr val="CC0000"/>
                </a:solidFill>
                <a:latin typeface="Times New Roman" pitchFamily="18" charset="0"/>
              </a:rPr>
              <a:t>share of budgetary support of scientific activities reduced </a:t>
            </a:r>
            <a:r>
              <a:rPr lang="en-US" sz="1600" b="1" dirty="0" smtClean="0">
                <a:solidFill>
                  <a:srgbClr val="CC0000"/>
                </a:solidFill>
                <a:latin typeface="Times New Roman" pitchFamily="18" charset="0"/>
              </a:rPr>
              <a:t>significantly as well.</a:t>
            </a:r>
            <a:endParaRPr lang="en-US" sz="1600" b="1" dirty="0" smtClean="0">
              <a:solidFill>
                <a:srgbClr val="CC0000"/>
              </a:solidFill>
              <a:latin typeface="Times New Roman" pitchFamily="18" charset="0"/>
            </a:endParaRPr>
          </a:p>
          <a:p>
            <a:pPr marL="609600" indent="-609600" eaLnBrk="1" hangingPunct="1">
              <a:lnSpc>
                <a:spcPct val="80000"/>
              </a:lnSpc>
              <a:buFont typeface="LitNusx" pitchFamily="2" charset="0"/>
              <a:buNone/>
            </a:pPr>
            <a:r>
              <a:rPr lang="en-US" sz="1600" b="1" dirty="0" smtClean="0">
                <a:solidFill>
                  <a:srgbClr val="CC0000"/>
                </a:solidFill>
                <a:latin typeface="Times New Roman" pitchFamily="18" charset="0"/>
              </a:rPr>
              <a:t>Positive:</a:t>
            </a:r>
          </a:p>
          <a:p>
            <a:pPr marL="609600" indent="-609600" algn="just" eaLnBrk="1" hangingPunct="1">
              <a:lnSpc>
                <a:spcPct val="80000"/>
              </a:lnSpc>
            </a:pPr>
            <a:r>
              <a:rPr lang="en-US" sz="1600" b="1" dirty="0" smtClean="0">
                <a:solidFill>
                  <a:srgbClr val="CC0000"/>
                </a:solidFill>
                <a:latin typeface="Times New Roman" pitchFamily="18" charset="0"/>
              </a:rPr>
              <a:t>The decision to reorganize scientific </a:t>
            </a:r>
            <a:r>
              <a:rPr lang="en-US" sz="1600" b="1" dirty="0" smtClean="0">
                <a:solidFill>
                  <a:srgbClr val="CC0000"/>
                </a:solidFill>
                <a:latin typeface="Times New Roman" pitchFamily="18" charset="0"/>
              </a:rPr>
              <a:t>institutions;</a:t>
            </a:r>
            <a:endParaRPr lang="en-US" sz="1600" b="1" dirty="0" smtClean="0">
              <a:solidFill>
                <a:srgbClr val="CC0000"/>
              </a:solidFill>
              <a:latin typeface="Times New Roman" pitchFamily="18" charset="0"/>
            </a:endParaRPr>
          </a:p>
          <a:p>
            <a:pPr marL="609600" indent="-609600" algn="just" eaLnBrk="1" hangingPunct="1">
              <a:lnSpc>
                <a:spcPct val="80000"/>
              </a:lnSpc>
            </a:pPr>
            <a:r>
              <a:rPr lang="en-US" sz="1600" b="1" dirty="0" smtClean="0">
                <a:solidFill>
                  <a:srgbClr val="CC0000"/>
                </a:solidFill>
                <a:latin typeface="Times New Roman" pitchFamily="18" charset="0"/>
              </a:rPr>
              <a:t>Establishment of Georgian National Science Foundation (GNSF);</a:t>
            </a:r>
          </a:p>
          <a:p>
            <a:pPr marL="609600" indent="-609600" algn="just" eaLnBrk="1" hangingPunct="1">
              <a:lnSpc>
                <a:spcPct val="80000"/>
              </a:lnSpc>
            </a:pPr>
            <a:r>
              <a:rPr lang="en-US" sz="1600" b="1" dirty="0" smtClean="0">
                <a:solidFill>
                  <a:srgbClr val="CC0000"/>
                </a:solidFill>
                <a:latin typeface="Times New Roman" pitchFamily="18" charset="0"/>
              </a:rPr>
              <a:t>Introduction of grant system in local projects financing.          </a:t>
            </a:r>
          </a:p>
          <a:p>
            <a:pPr marL="609600" indent="-609600" algn="just" eaLnBrk="1" hangingPunct="1">
              <a:lnSpc>
                <a:spcPct val="80000"/>
              </a:lnSpc>
              <a:buFont typeface="LitNusx" pitchFamily="2" charset="0"/>
              <a:buNone/>
            </a:pPr>
            <a:r>
              <a:rPr lang="en-US" sz="1600" b="1" dirty="0" smtClean="0">
                <a:solidFill>
                  <a:srgbClr val="CC0000"/>
                </a:solidFill>
                <a:latin typeface="Times New Roman" pitchFamily="18" charset="0"/>
              </a:rPr>
              <a:t> Negative:                         </a:t>
            </a:r>
          </a:p>
          <a:p>
            <a:pPr marL="609600" indent="-609600" algn="just" eaLnBrk="1" hangingPunct="1">
              <a:lnSpc>
                <a:spcPct val="80000"/>
              </a:lnSpc>
            </a:pPr>
            <a:r>
              <a:rPr lang="en-US" sz="1600" b="1" dirty="0" smtClean="0">
                <a:solidFill>
                  <a:srgbClr val="CC0000"/>
                </a:solidFill>
                <a:latin typeface="Times New Roman" pitchFamily="18" charset="0"/>
              </a:rPr>
              <a:t>Reduction of interest towards of natural sciences.</a:t>
            </a:r>
          </a:p>
          <a:p>
            <a:pPr marL="609600" indent="-609600" algn="just" eaLnBrk="1" hangingPunct="1">
              <a:lnSpc>
                <a:spcPct val="80000"/>
              </a:lnSpc>
            </a:pPr>
            <a:r>
              <a:rPr lang="en-US" sz="1600" b="1" dirty="0" smtClean="0">
                <a:solidFill>
                  <a:srgbClr val="C00000"/>
                </a:solidFill>
                <a:latin typeface="Times New Roman" pitchFamily="18" charset="0"/>
                <a:cs typeface="Times New Roman" pitchFamily="18" charset="0"/>
              </a:rPr>
              <a:t>Meanwhile the </a:t>
            </a:r>
            <a:r>
              <a:rPr lang="en-US" sz="1600" b="1" dirty="0" smtClean="0">
                <a:solidFill>
                  <a:srgbClr val="CC0000"/>
                </a:solidFill>
                <a:latin typeface="Times New Roman" pitchFamily="18" charset="0"/>
              </a:rPr>
              <a:t>GDP in Georgia in science is still very low (about 0.2%), as the budget of the country is increasing annually by the support of  the USA and European countries.</a:t>
            </a:r>
          </a:p>
          <a:p>
            <a:pPr marL="609600" indent="-609600" algn="just" eaLnBrk="1" hangingPunct="1">
              <a:lnSpc>
                <a:spcPct val="80000"/>
              </a:lnSpc>
            </a:pPr>
            <a:r>
              <a:rPr lang="en-US" sz="1600" b="1" dirty="0" smtClean="0">
                <a:solidFill>
                  <a:srgbClr val="CC0000"/>
                </a:solidFill>
                <a:latin typeface="Times New Roman" pitchFamily="18" charset="0"/>
              </a:rPr>
              <a:t>In the countries of EU ~2% in  2009;  will be increased up to  3% in 2020</a:t>
            </a:r>
          </a:p>
          <a:p>
            <a:pPr marL="609600" indent="-609600" algn="just" eaLnBrk="1" hangingPunct="1">
              <a:lnSpc>
                <a:spcPct val="80000"/>
              </a:lnSpc>
              <a:buFont typeface="LitNusx" pitchFamily="2" charset="0"/>
              <a:buNone/>
            </a:pPr>
            <a:r>
              <a:rPr lang="en-US" sz="1600" b="1" dirty="0" smtClean="0">
                <a:solidFill>
                  <a:srgbClr val="CC0000"/>
                </a:solidFill>
                <a:latin typeface="Times New Roman" pitchFamily="18" charset="0"/>
              </a:rPr>
              <a:t> </a:t>
            </a:r>
            <a:endParaRPr lang="en-US" sz="1400" dirty="0"/>
          </a:p>
        </p:txBody>
      </p:sp>
      <p:sp>
        <p:nvSpPr>
          <p:cNvPr id="4" name="Date Placeholder 3"/>
          <p:cNvSpPr>
            <a:spLocks noGrp="1"/>
          </p:cNvSpPr>
          <p:nvPr>
            <p:ph type="dt" sz="half" idx="10"/>
          </p:nvPr>
        </p:nvSpPr>
        <p:spPr/>
        <p:txBody>
          <a:bodyPr/>
          <a:lstStyle/>
          <a:p>
            <a:pPr>
              <a:defRPr/>
            </a:pPr>
            <a:fld id="{B28AA024-6C90-4F09-A920-8AF35BA7857B}" type="datetime1">
              <a:rPr lang="ka-GE" smtClean="0"/>
              <a:pPr>
                <a:defRPr/>
              </a:pPr>
              <a:t>26.03.2011</a:t>
            </a:fld>
            <a:endParaRPr lang="en-US" dirty="0"/>
          </a:p>
        </p:txBody>
      </p:sp>
      <p:sp>
        <p:nvSpPr>
          <p:cNvPr id="5" name="Slide Number Placeholder 4"/>
          <p:cNvSpPr>
            <a:spLocks noGrp="1"/>
          </p:cNvSpPr>
          <p:nvPr>
            <p:ph type="sldNum" sz="quarter" idx="12"/>
          </p:nvPr>
        </p:nvSpPr>
        <p:spPr/>
        <p:txBody>
          <a:bodyPr/>
          <a:lstStyle/>
          <a:p>
            <a:pPr>
              <a:defRPr/>
            </a:pPr>
            <a:fld id="{04BEB12B-1FF7-4061-B23D-A5B8A910E007}" type="slidenum">
              <a:rPr lang="en-US" smtClean="0"/>
              <a:pPr>
                <a:defRPr/>
              </a:pPr>
              <a:t>3</a:t>
            </a:fld>
            <a:endParaRPr lang="en-US" dirty="0"/>
          </a:p>
        </p:txBody>
      </p:sp>
    </p:spTree>
  </p:cSld>
  <p:clrMapOvr>
    <a:masterClrMapping/>
  </p:clrMapOvr>
  <p:transition advClick="0">
    <p:wheel spokes="2"/>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776DED44-8727-42AD-8A63-B80B3AB7BAD9}" type="slidenum">
              <a:rPr lang="en-US"/>
              <a:pPr>
                <a:defRPr/>
              </a:pPr>
              <a:t>30</a:t>
            </a:fld>
            <a:endParaRPr lang="en-US" dirty="0"/>
          </a:p>
        </p:txBody>
      </p:sp>
      <p:pic>
        <p:nvPicPr>
          <p:cNvPr id="32772" name="Picture 3"/>
          <p:cNvPicPr>
            <a:picLocks noChangeAspect="1" noChangeArrowheads="1"/>
          </p:cNvPicPr>
          <p:nvPr/>
        </p:nvPicPr>
        <p:blipFill>
          <a:blip r:embed="rId3" cstate="print"/>
          <a:srcRect/>
          <a:stretch>
            <a:fillRect/>
          </a:stretch>
        </p:blipFill>
        <p:spPr bwMode="auto">
          <a:xfrm>
            <a:off x="357188" y="2714625"/>
            <a:ext cx="3929062" cy="3000375"/>
          </a:xfrm>
          <a:prstGeom prst="rect">
            <a:avLst/>
          </a:prstGeom>
          <a:noFill/>
          <a:ln w="9525">
            <a:noFill/>
            <a:miter lim="800000"/>
            <a:headEnd/>
            <a:tailEnd/>
          </a:ln>
        </p:spPr>
      </p:pic>
      <p:pic>
        <p:nvPicPr>
          <p:cNvPr id="32773" name="Picture 4"/>
          <p:cNvPicPr>
            <a:picLocks noChangeAspect="1" noChangeArrowheads="1"/>
          </p:cNvPicPr>
          <p:nvPr/>
        </p:nvPicPr>
        <p:blipFill>
          <a:blip r:embed="rId4" cstate="print"/>
          <a:srcRect/>
          <a:stretch>
            <a:fillRect/>
          </a:stretch>
        </p:blipFill>
        <p:spPr bwMode="auto">
          <a:xfrm>
            <a:off x="4500563" y="2714625"/>
            <a:ext cx="4429125" cy="2928938"/>
          </a:xfrm>
          <a:prstGeom prst="rect">
            <a:avLst/>
          </a:prstGeom>
          <a:noFill/>
          <a:ln w="9525">
            <a:noFill/>
            <a:miter lim="800000"/>
            <a:headEnd/>
            <a:tailEnd/>
          </a:ln>
        </p:spPr>
      </p:pic>
      <p:sp>
        <p:nvSpPr>
          <p:cNvPr id="32774" name="Rectangle 12"/>
          <p:cNvSpPr>
            <a:spLocks noChangeArrowheads="1"/>
          </p:cNvSpPr>
          <p:nvPr/>
        </p:nvSpPr>
        <p:spPr bwMode="auto">
          <a:xfrm>
            <a:off x="571500" y="5786438"/>
            <a:ext cx="7786688" cy="701675"/>
          </a:xfrm>
          <a:prstGeom prst="rect">
            <a:avLst/>
          </a:prstGeom>
          <a:noFill/>
          <a:ln w="9525">
            <a:noFill/>
            <a:miter lim="800000"/>
            <a:headEnd/>
            <a:tailEnd/>
          </a:ln>
        </p:spPr>
        <p:txBody>
          <a:bodyPr>
            <a:spAutoFit/>
          </a:bodyPr>
          <a:lstStyle/>
          <a:p>
            <a:pPr algn="just"/>
            <a:r>
              <a:rPr lang="en-US" sz="2000">
                <a:solidFill>
                  <a:srgbClr val="002060"/>
                </a:solidFill>
                <a:latin typeface="Times New Roman" pitchFamily="18" charset="0"/>
                <a:cs typeface="Times New Roman" pitchFamily="18" charset="0"/>
              </a:rPr>
              <a:t>High pressure natural gas containers produced on the basis of fiber polymer composites</a:t>
            </a:r>
          </a:p>
        </p:txBody>
      </p:sp>
      <p:sp>
        <p:nvSpPr>
          <p:cNvPr id="12" name="Rectangle 11"/>
          <p:cNvSpPr/>
          <p:nvPr/>
        </p:nvSpPr>
        <p:spPr>
          <a:xfrm>
            <a:off x="357188" y="357188"/>
            <a:ext cx="7500937" cy="519112"/>
          </a:xfrm>
          <a:prstGeom prst="rect">
            <a:avLst/>
          </a:prstGeom>
        </p:spPr>
        <p:txBody>
          <a:bodyPr>
            <a:spAutoFit/>
          </a:bodyPr>
          <a:lstStyle/>
          <a:p>
            <a:pPr algn="ctr">
              <a:defRPr/>
            </a:pPr>
            <a:r>
              <a:rPr lang="en-US" sz="2800" b="1" dirty="0">
                <a:solidFill>
                  <a:srgbClr val="FF0000"/>
                </a:solidFill>
                <a:effectLst>
                  <a:outerShdw blurRad="38100" dist="38100" dir="2700000" algn="tl">
                    <a:srgbClr val="C0C0C0"/>
                  </a:outerShdw>
                </a:effectLst>
                <a:latin typeface="Times New Roman" pitchFamily="18" charset="0"/>
                <a:cs typeface="Times New Roman" pitchFamily="18" charset="0"/>
              </a:rPr>
              <a:t>Transport and machine building faculty</a:t>
            </a:r>
          </a:p>
        </p:txBody>
      </p:sp>
      <p:sp>
        <p:nvSpPr>
          <p:cNvPr id="32776" name="TextBox 13"/>
          <p:cNvSpPr txBox="1">
            <a:spLocks noChangeArrowheads="1"/>
          </p:cNvSpPr>
          <p:nvPr/>
        </p:nvSpPr>
        <p:spPr bwMode="auto">
          <a:xfrm>
            <a:off x="285750" y="1571625"/>
            <a:ext cx="8643938" cy="769938"/>
          </a:xfrm>
          <a:prstGeom prst="rect">
            <a:avLst/>
          </a:prstGeom>
          <a:noFill/>
          <a:ln w="9525">
            <a:noFill/>
            <a:miter lim="800000"/>
            <a:headEnd/>
            <a:tailEnd/>
          </a:ln>
        </p:spPr>
        <p:txBody>
          <a:bodyPr>
            <a:spAutoFit/>
          </a:bodyPr>
          <a:lstStyle/>
          <a:p>
            <a:pPr algn="just"/>
            <a:r>
              <a:rPr lang="en-US" sz="2200">
                <a:solidFill>
                  <a:srgbClr val="002060"/>
                </a:solidFill>
                <a:latin typeface="Times New Roman" pitchFamily="18" charset="0"/>
                <a:ea typeface="Calibri" pitchFamily="34" charset="0"/>
                <a:cs typeface="Times New Roman" pitchFamily="18" charset="0"/>
              </a:rPr>
              <a:t>     At the same department the technology of high pressure natural gas cylinders production using fiber polymer composites is developed. </a:t>
            </a:r>
          </a:p>
        </p:txBody>
      </p:sp>
      <p:pic>
        <p:nvPicPr>
          <p:cNvPr id="32777" name="Picture 4"/>
          <p:cNvPicPr>
            <a:picLocks noChangeAspect="1" noChangeArrowheads="1"/>
          </p:cNvPicPr>
          <p:nvPr/>
        </p:nvPicPr>
        <p:blipFill>
          <a:blip r:embed="rId5" cstate="print"/>
          <a:srcRect/>
          <a:stretch>
            <a:fillRect/>
          </a:stretch>
        </p:blipFill>
        <p:spPr bwMode="auto">
          <a:xfrm>
            <a:off x="7812088" y="260350"/>
            <a:ext cx="1011237" cy="917575"/>
          </a:xfrm>
          <a:prstGeom prst="rect">
            <a:avLst/>
          </a:prstGeom>
          <a:noFill/>
          <a:ln w="9525">
            <a:noFill/>
            <a:miter lim="800000"/>
            <a:headEnd/>
            <a:tailEnd/>
          </a:ln>
        </p:spPr>
      </p:pic>
    </p:spTree>
  </p:cSld>
  <p:clrMapOvr>
    <a:masterClrMapping/>
  </p:clrMapOvr>
  <p:transition advClick="0">
    <p:blinds dir="ver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57158" y="214290"/>
            <a:ext cx="7362825" cy="1268412"/>
          </a:xfrm>
        </p:spPr>
        <p:txBody>
          <a:bodyPr wrap="square" lIns="91440" tIns="45720" rIns="91440" bIns="45720" numCol="1" anchorCtr="0" compatLnSpc="1">
            <a:prstTxWarp prst="textNoShape">
              <a:avLst/>
            </a:prstTxWarp>
            <a:noAutofit/>
          </a:bodyPr>
          <a:lstStyle/>
          <a:p>
            <a:pPr algn="ctr" eaLnBrk="1" hangingPunct="1">
              <a:defRPr/>
            </a:pPr>
            <a:r>
              <a:rPr lang="en-US" sz="2800" b="1" cap="none" dirty="0" smtClean="0">
                <a:solidFill>
                  <a:srgbClr val="FF0000"/>
                </a:solidFill>
                <a:effectLst>
                  <a:outerShdw blurRad="38100" dist="38100" dir="2700000" algn="tl">
                    <a:srgbClr val="C0C0C0"/>
                  </a:outerShdw>
                </a:effectLst>
                <a:latin typeface="Times New Roman" pitchFamily="18" charset="0"/>
                <a:cs typeface="Times New Roman" pitchFamily="18" charset="0"/>
              </a:rPr>
              <a:t>Education-scientific center of wood material production and processing</a:t>
            </a:r>
            <a:br>
              <a:rPr lang="en-US" sz="2800" b="1" cap="none" dirty="0" smtClean="0">
                <a:solidFill>
                  <a:srgbClr val="FF0000"/>
                </a:solidFill>
                <a:effectLst>
                  <a:outerShdw blurRad="38100" dist="38100" dir="2700000" algn="tl">
                    <a:srgbClr val="C0C0C0"/>
                  </a:outerShdw>
                </a:effectLst>
                <a:latin typeface="Times New Roman" pitchFamily="18" charset="0"/>
                <a:cs typeface="Times New Roman" pitchFamily="18" charset="0"/>
              </a:rPr>
            </a:br>
            <a:endParaRPr lang="en-US" sz="2800" b="1" cap="none" dirty="0" smtClean="0">
              <a:solidFill>
                <a:srgbClr val="FF0000"/>
              </a:solidFill>
              <a:effectLst>
                <a:outerShdw blurRad="38100" dist="38100" dir="2700000" algn="tl">
                  <a:srgbClr val="C0C0C0"/>
                </a:outerShdw>
              </a:effectLst>
              <a:latin typeface="Times New Roman" pitchFamily="18" charset="0"/>
              <a:cs typeface="Times New Roman" pitchFamily="18" charset="0"/>
            </a:endParaRPr>
          </a:p>
        </p:txBody>
      </p:sp>
      <p:sp>
        <p:nvSpPr>
          <p:cNvPr id="33795" name="Content Placeholder 1"/>
          <p:cNvSpPr>
            <a:spLocks noGrp="1"/>
          </p:cNvSpPr>
          <p:nvPr>
            <p:ph idx="1"/>
          </p:nvPr>
        </p:nvSpPr>
        <p:spPr>
          <a:xfrm>
            <a:off x="457200" y="1571625"/>
            <a:ext cx="8229600" cy="5072063"/>
          </a:xfrm>
        </p:spPr>
        <p:txBody>
          <a:bodyPr/>
          <a:lstStyle/>
          <a:p>
            <a:pPr marL="0" indent="0" algn="just" eaLnBrk="1" hangingPunct="1">
              <a:buFont typeface="Wingdings 2" pitchFamily="18" charset="2"/>
              <a:buNone/>
            </a:pPr>
            <a:r>
              <a:rPr lang="en-US" sz="2400" smtClean="0">
                <a:solidFill>
                  <a:srgbClr val="002060"/>
                </a:solidFill>
                <a:latin typeface="Times New Roman" pitchFamily="18" charset="0"/>
                <a:cs typeface="Times New Roman" pitchFamily="18" charset="0"/>
              </a:rPr>
              <a:t>    </a:t>
            </a:r>
            <a:r>
              <a:rPr lang="en-US" sz="2000" smtClean="0">
                <a:solidFill>
                  <a:srgbClr val="002060"/>
                </a:solidFill>
                <a:latin typeface="Times New Roman" pitchFamily="18" charset="0"/>
                <a:cs typeface="Times New Roman" pitchFamily="18" charset="0"/>
              </a:rPr>
              <a:t>The investigations performed at the center are connected with production of wood material producing and processing facilities, instruments, machine-tools and high quality experimental furniture and creation of pilot samples. The center also works on development and production of wood materials processing instruments prepared of hard-alloyed metal and steel covered with titanium nitride.</a:t>
            </a:r>
            <a:endParaRPr lang="en-US" sz="2000" smtClean="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pPr>
              <a:defRPr/>
            </a:pPr>
            <a:fld id="{34E27765-8D3F-44F4-BA5D-62D4EAB6ED7A}" type="slidenum">
              <a:rPr lang="en-US" smtClean="0"/>
              <a:pPr>
                <a:defRPr/>
              </a:pPr>
              <a:t>31</a:t>
            </a:fld>
            <a:endParaRPr lang="en-US" dirty="0"/>
          </a:p>
        </p:txBody>
      </p:sp>
      <p:pic>
        <p:nvPicPr>
          <p:cNvPr id="33798" name="Picture 6"/>
          <p:cNvPicPr>
            <a:picLocks noChangeAspect="1" noChangeArrowheads="1"/>
          </p:cNvPicPr>
          <p:nvPr/>
        </p:nvPicPr>
        <p:blipFill>
          <a:blip r:embed="rId3" cstate="print"/>
          <a:srcRect/>
          <a:stretch>
            <a:fillRect/>
          </a:stretch>
        </p:blipFill>
        <p:spPr bwMode="auto">
          <a:xfrm>
            <a:off x="285750" y="3786188"/>
            <a:ext cx="3054350" cy="2643187"/>
          </a:xfrm>
          <a:prstGeom prst="rect">
            <a:avLst/>
          </a:prstGeom>
          <a:noFill/>
          <a:ln w="9525">
            <a:noFill/>
            <a:miter lim="800000"/>
            <a:headEnd/>
            <a:tailEnd/>
          </a:ln>
        </p:spPr>
      </p:pic>
      <p:pic>
        <p:nvPicPr>
          <p:cNvPr id="33799" name="Picture 7"/>
          <p:cNvPicPr>
            <a:picLocks noChangeAspect="1" noChangeArrowheads="1"/>
          </p:cNvPicPr>
          <p:nvPr/>
        </p:nvPicPr>
        <p:blipFill>
          <a:blip r:embed="rId4" cstate="print"/>
          <a:srcRect/>
          <a:stretch>
            <a:fillRect/>
          </a:stretch>
        </p:blipFill>
        <p:spPr bwMode="auto">
          <a:xfrm>
            <a:off x="3635375" y="3786188"/>
            <a:ext cx="2219325" cy="2643187"/>
          </a:xfrm>
          <a:prstGeom prst="rect">
            <a:avLst/>
          </a:prstGeom>
          <a:noFill/>
          <a:ln w="9525">
            <a:noFill/>
            <a:miter lim="800000"/>
            <a:headEnd/>
            <a:tailEnd/>
          </a:ln>
        </p:spPr>
      </p:pic>
      <p:pic>
        <p:nvPicPr>
          <p:cNvPr id="33800" name="Picture 1"/>
          <p:cNvPicPr>
            <a:picLocks noChangeAspect="1" noChangeArrowheads="1"/>
          </p:cNvPicPr>
          <p:nvPr/>
        </p:nvPicPr>
        <p:blipFill>
          <a:blip r:embed="rId5" cstate="print"/>
          <a:srcRect/>
          <a:stretch>
            <a:fillRect/>
          </a:stretch>
        </p:blipFill>
        <p:spPr bwMode="auto">
          <a:xfrm>
            <a:off x="6011863" y="3786188"/>
            <a:ext cx="2989262" cy="2643187"/>
          </a:xfrm>
          <a:prstGeom prst="rect">
            <a:avLst/>
          </a:prstGeom>
          <a:noFill/>
          <a:ln w="9525">
            <a:noFill/>
            <a:miter lim="800000"/>
            <a:headEnd/>
            <a:tailEnd/>
          </a:ln>
        </p:spPr>
      </p:pic>
      <p:pic>
        <p:nvPicPr>
          <p:cNvPr id="33801" name="Picture 4"/>
          <p:cNvPicPr>
            <a:picLocks noChangeAspect="1" noChangeArrowheads="1"/>
          </p:cNvPicPr>
          <p:nvPr/>
        </p:nvPicPr>
        <p:blipFill>
          <a:blip r:embed="rId6" cstate="print"/>
          <a:srcRect/>
          <a:stretch>
            <a:fillRect/>
          </a:stretch>
        </p:blipFill>
        <p:spPr bwMode="auto">
          <a:xfrm>
            <a:off x="7812088" y="260350"/>
            <a:ext cx="1011237" cy="917575"/>
          </a:xfrm>
          <a:prstGeom prst="rect">
            <a:avLst/>
          </a:prstGeom>
          <a:noFill/>
          <a:ln w="9525">
            <a:noFill/>
            <a:miter lim="800000"/>
            <a:headEnd/>
            <a:tailEnd/>
          </a:ln>
        </p:spPr>
      </p:pic>
    </p:spTree>
  </p:cSld>
  <p:clrMapOvr>
    <a:masterClrMapping/>
  </p:clrMapOvr>
  <p:transition advClick="0">
    <p:cover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Content Placeholder 8"/>
          <p:cNvSpPr>
            <a:spLocks noGrp="1"/>
          </p:cNvSpPr>
          <p:nvPr>
            <p:ph idx="1"/>
          </p:nvPr>
        </p:nvSpPr>
        <p:spPr>
          <a:xfrm>
            <a:off x="142875" y="1500188"/>
            <a:ext cx="9001125" cy="4714875"/>
          </a:xfrm>
        </p:spPr>
        <p:txBody>
          <a:bodyPr/>
          <a:lstStyle/>
          <a:p>
            <a:pPr>
              <a:buFont typeface="Wingdings 2" pitchFamily="18" charset="2"/>
              <a:buNone/>
            </a:pPr>
            <a:r>
              <a:rPr lang="af-ZA" sz="2000" smtClean="0">
                <a:solidFill>
                  <a:srgbClr val="002060"/>
                </a:solidFill>
                <a:latin typeface="Arial" pitchFamily="34" charset="0"/>
              </a:rPr>
              <a:t>		</a:t>
            </a:r>
            <a:endParaRPr lang="en-US" sz="2000" smtClean="0">
              <a:latin typeface="Arial" pitchFamily="34" charset="0"/>
            </a:endParaRPr>
          </a:p>
        </p:txBody>
      </p:sp>
      <p:pic>
        <p:nvPicPr>
          <p:cNvPr id="34819" name="Picture 7"/>
          <p:cNvPicPr>
            <a:picLocks noChangeAspect="1" noChangeArrowheads="1"/>
          </p:cNvPicPr>
          <p:nvPr/>
        </p:nvPicPr>
        <p:blipFill>
          <a:blip r:embed="rId3" cstate="print"/>
          <a:srcRect/>
          <a:stretch>
            <a:fillRect/>
          </a:stretch>
        </p:blipFill>
        <p:spPr bwMode="auto">
          <a:xfrm>
            <a:off x="7858125" y="142875"/>
            <a:ext cx="1057275" cy="957263"/>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pPr>
              <a:defRPr/>
            </a:pPr>
            <a:fld id="{F7971EEB-A017-4BEC-A788-AAA37D6A0772}" type="slidenum">
              <a:rPr lang="en-US"/>
              <a:pPr>
                <a:defRPr/>
              </a:pPr>
              <a:t>32</a:t>
            </a:fld>
            <a:endParaRPr lang="en-US" dirty="0"/>
          </a:p>
        </p:txBody>
      </p:sp>
      <p:pic>
        <p:nvPicPr>
          <p:cNvPr id="34822" name="Picture 2" descr="Final Report _#G-446_Final-82-1"/>
          <p:cNvPicPr>
            <a:picLocks noChangeAspect="1" noChangeArrowheads="1"/>
          </p:cNvPicPr>
          <p:nvPr/>
        </p:nvPicPr>
        <p:blipFill>
          <a:blip r:embed="rId4" cstate="print"/>
          <a:srcRect/>
          <a:stretch>
            <a:fillRect/>
          </a:stretch>
        </p:blipFill>
        <p:spPr bwMode="auto">
          <a:xfrm>
            <a:off x="357188" y="3857625"/>
            <a:ext cx="2643187" cy="2738438"/>
          </a:xfrm>
          <a:prstGeom prst="rect">
            <a:avLst/>
          </a:prstGeom>
          <a:noFill/>
          <a:ln w="9525">
            <a:noFill/>
            <a:miter lim="800000"/>
            <a:headEnd/>
            <a:tailEnd/>
          </a:ln>
        </p:spPr>
      </p:pic>
      <p:pic>
        <p:nvPicPr>
          <p:cNvPr id="34823" name="Picture 1" descr="GF-6.JPG"/>
          <p:cNvPicPr>
            <a:picLocks noChangeAspect="1"/>
          </p:cNvPicPr>
          <p:nvPr/>
        </p:nvPicPr>
        <p:blipFill>
          <a:blip r:embed="rId5" cstate="print"/>
          <a:srcRect/>
          <a:stretch>
            <a:fillRect/>
          </a:stretch>
        </p:blipFill>
        <p:spPr bwMode="auto">
          <a:xfrm>
            <a:off x="6072188" y="3857625"/>
            <a:ext cx="2874962" cy="2714625"/>
          </a:xfrm>
          <a:prstGeom prst="rect">
            <a:avLst/>
          </a:prstGeom>
          <a:noFill/>
          <a:ln w="9525">
            <a:noFill/>
            <a:miter lim="800000"/>
            <a:headEnd/>
            <a:tailEnd/>
          </a:ln>
        </p:spPr>
      </p:pic>
      <p:sp>
        <p:nvSpPr>
          <p:cNvPr id="34824" name="Rectangle 9"/>
          <p:cNvSpPr>
            <a:spLocks noChangeArrowheads="1"/>
          </p:cNvSpPr>
          <p:nvPr/>
        </p:nvSpPr>
        <p:spPr bwMode="auto">
          <a:xfrm>
            <a:off x="285750" y="357188"/>
            <a:ext cx="7572375" cy="461962"/>
          </a:xfrm>
          <a:prstGeom prst="rect">
            <a:avLst/>
          </a:prstGeom>
          <a:noFill/>
          <a:ln w="9525">
            <a:noFill/>
            <a:miter lim="800000"/>
            <a:headEnd/>
            <a:tailEnd/>
          </a:ln>
        </p:spPr>
        <p:txBody>
          <a:bodyPr>
            <a:spAutoFit/>
          </a:bodyPr>
          <a:lstStyle/>
          <a:p>
            <a:pPr algn="ctr"/>
            <a:endParaRPr lang="en-US" sz="2400" b="1"/>
          </a:p>
        </p:txBody>
      </p:sp>
      <p:pic>
        <p:nvPicPr>
          <p:cNvPr id="34825" name="Picture 8" descr="D:\COLLABORATION\Harris Frank\Data from APS\Phe-PEU +  NaCl.TIF"/>
          <p:cNvPicPr>
            <a:picLocks noChangeAspect="1" noChangeArrowheads="1"/>
          </p:cNvPicPr>
          <p:nvPr/>
        </p:nvPicPr>
        <p:blipFill>
          <a:blip r:embed="rId6" cstate="print"/>
          <a:srcRect/>
          <a:stretch>
            <a:fillRect/>
          </a:stretch>
        </p:blipFill>
        <p:spPr bwMode="auto">
          <a:xfrm>
            <a:off x="3143250" y="3857625"/>
            <a:ext cx="2643188" cy="2754313"/>
          </a:xfrm>
          <a:prstGeom prst="rect">
            <a:avLst/>
          </a:prstGeom>
          <a:noFill/>
          <a:ln w="9525">
            <a:noFill/>
            <a:miter lim="800000"/>
            <a:headEnd/>
            <a:tailEnd/>
          </a:ln>
        </p:spPr>
      </p:pic>
      <p:sp>
        <p:nvSpPr>
          <p:cNvPr id="34826" name="Rectangle 10"/>
          <p:cNvSpPr>
            <a:spLocks noChangeArrowheads="1"/>
          </p:cNvSpPr>
          <p:nvPr/>
        </p:nvSpPr>
        <p:spPr bwMode="auto">
          <a:xfrm>
            <a:off x="428625" y="357188"/>
            <a:ext cx="7572375" cy="461962"/>
          </a:xfrm>
          <a:prstGeom prst="rect">
            <a:avLst/>
          </a:prstGeom>
          <a:noFill/>
          <a:ln w="9525">
            <a:noFill/>
            <a:miter lim="800000"/>
            <a:headEnd/>
            <a:tailEnd/>
          </a:ln>
        </p:spPr>
        <p:txBody>
          <a:bodyPr>
            <a:spAutoFit/>
          </a:bodyPr>
          <a:lstStyle/>
          <a:p>
            <a:r>
              <a:rPr lang="en-GB" sz="2400" b="1" dirty="0">
                <a:latin typeface="Times New Roman" pitchFamily="18" charset="0"/>
                <a:cs typeface="Times New Roman" pitchFamily="18" charset="0"/>
              </a:rPr>
              <a:t> </a:t>
            </a:r>
            <a:r>
              <a:rPr lang="en-US" sz="2400" b="1" dirty="0">
                <a:solidFill>
                  <a:srgbClr val="FF0000"/>
                </a:solidFill>
                <a:latin typeface="Times New Roman" pitchFamily="18" charset="0"/>
                <a:cs typeface="Times New Roman" pitchFamily="18" charset="0"/>
              </a:rPr>
              <a:t>Research Center for medical polymers and biomaterials</a:t>
            </a:r>
            <a:endParaRPr lang="en-US" sz="2400" b="1" dirty="0">
              <a:solidFill>
                <a:srgbClr val="FF0000"/>
              </a:solidFill>
            </a:endParaRPr>
          </a:p>
        </p:txBody>
      </p:sp>
      <p:sp>
        <p:nvSpPr>
          <p:cNvPr id="34827" name="TextBox 11"/>
          <p:cNvSpPr txBox="1">
            <a:spLocks noChangeArrowheads="1"/>
          </p:cNvSpPr>
          <p:nvPr/>
        </p:nvSpPr>
        <p:spPr bwMode="auto">
          <a:xfrm>
            <a:off x="357188" y="1000125"/>
            <a:ext cx="8391276" cy="3877985"/>
          </a:xfrm>
          <a:prstGeom prst="rect">
            <a:avLst/>
          </a:prstGeom>
          <a:noFill/>
          <a:ln w="9525">
            <a:noFill/>
            <a:miter lim="800000"/>
            <a:headEnd/>
            <a:tailEnd/>
          </a:ln>
        </p:spPr>
        <p:txBody>
          <a:bodyPr wrap="square">
            <a:spAutoFit/>
          </a:bodyPr>
          <a:lstStyle/>
          <a:p>
            <a:pPr algn="just">
              <a:spcAft>
                <a:spcPts val="600"/>
              </a:spcAft>
            </a:pPr>
            <a:r>
              <a:rPr lang="en-GB" sz="2000" dirty="0">
                <a:solidFill>
                  <a:srgbClr val="002060"/>
                </a:solidFill>
                <a:latin typeface="Times New Roman" pitchFamily="18" charset="0"/>
                <a:cs typeface="Times New Roman" pitchFamily="18" charset="0"/>
              </a:rPr>
              <a:t>In the centre wound dressing (artificial skin) “</a:t>
            </a:r>
            <a:r>
              <a:rPr lang="en-GB" sz="2000" dirty="0" err="1">
                <a:solidFill>
                  <a:srgbClr val="002060"/>
                </a:solidFill>
                <a:latin typeface="Times New Roman" pitchFamily="18" charset="0"/>
                <a:cs typeface="Times New Roman" pitchFamily="18" charset="0"/>
              </a:rPr>
              <a:t>PhagoBioDerm</a:t>
            </a:r>
            <a:r>
              <a:rPr lang="en-GB" sz="2000" dirty="0">
                <a:solidFill>
                  <a:srgbClr val="002060"/>
                </a:solidFill>
                <a:latin typeface="Times New Roman" pitchFamily="18" charset="0"/>
                <a:cs typeface="Times New Roman" pitchFamily="18" charset="0"/>
              </a:rPr>
              <a:t>” has been elaborated. </a:t>
            </a:r>
            <a:r>
              <a:rPr lang="en-US" sz="2000" dirty="0">
                <a:solidFill>
                  <a:srgbClr val="002060"/>
                </a:solidFill>
                <a:latin typeface="Times New Roman" pitchFamily="18" charset="0"/>
                <a:cs typeface="Times New Roman" pitchFamily="18" charset="0"/>
              </a:rPr>
              <a:t>It is composed on the basis of original biodegradable polymer and contains a complex of  </a:t>
            </a:r>
            <a:r>
              <a:rPr lang="en-US" sz="2000" dirty="0" err="1">
                <a:solidFill>
                  <a:srgbClr val="002060"/>
                </a:solidFill>
                <a:latin typeface="Times New Roman" pitchFamily="18" charset="0"/>
                <a:cs typeface="Times New Roman" pitchFamily="18" charset="0"/>
              </a:rPr>
              <a:t>bacteriophages</a:t>
            </a:r>
            <a:r>
              <a:rPr lang="en-US" sz="2000" dirty="0">
                <a:solidFill>
                  <a:srgbClr val="002060"/>
                </a:solidFill>
                <a:latin typeface="Times New Roman" pitchFamily="18" charset="0"/>
                <a:cs typeface="Times New Roman" pitchFamily="18" charset="0"/>
              </a:rPr>
              <a:t> and other bactericides, as well as pain killer and enzymes. </a:t>
            </a:r>
            <a:r>
              <a:rPr lang="en-GB" sz="2000" dirty="0">
                <a:solidFill>
                  <a:srgbClr val="002060"/>
                </a:solidFill>
                <a:latin typeface="Times New Roman" pitchFamily="18" charset="0"/>
                <a:cs typeface="Times New Roman" pitchFamily="18" charset="0"/>
              </a:rPr>
              <a:t> “</a:t>
            </a:r>
            <a:r>
              <a:rPr lang="en-GB" sz="2000" dirty="0" err="1">
                <a:solidFill>
                  <a:srgbClr val="002060"/>
                </a:solidFill>
                <a:latin typeface="Times New Roman" pitchFamily="18" charset="0"/>
                <a:cs typeface="Times New Roman" pitchFamily="18" charset="0"/>
              </a:rPr>
              <a:t>PhagoBioDerm</a:t>
            </a:r>
            <a:r>
              <a:rPr lang="en-GB" sz="2000" dirty="0">
                <a:solidFill>
                  <a:srgbClr val="002060"/>
                </a:solidFill>
                <a:latin typeface="Times New Roman" pitchFamily="18" charset="0"/>
                <a:cs typeface="Times New Roman" pitchFamily="18" charset="0"/>
              </a:rPr>
              <a:t>” shows a </a:t>
            </a:r>
            <a:r>
              <a:rPr lang="en-US" sz="2000" dirty="0">
                <a:solidFill>
                  <a:srgbClr val="002060"/>
                </a:solidFill>
                <a:latin typeface="Times New Roman" pitchFamily="18" charset="0"/>
                <a:cs typeface="Times New Roman" pitchFamily="18" charset="0"/>
              </a:rPr>
              <a:t>high bactericidal and  anti-inflammatory activity. </a:t>
            </a:r>
          </a:p>
          <a:p>
            <a:pPr algn="just">
              <a:spcAft>
                <a:spcPts val="600"/>
              </a:spcAft>
            </a:pPr>
            <a:r>
              <a:rPr lang="en-US" sz="2000" dirty="0">
                <a:solidFill>
                  <a:srgbClr val="002060"/>
                </a:solidFill>
                <a:latin typeface="Times New Roman" pitchFamily="18" charset="0"/>
                <a:cs typeface="Times New Roman" pitchFamily="18" charset="0"/>
              </a:rPr>
              <a:t>Another achievement of the center is production of medical bactericidal glue GF-6 (spray).  Represents a solution of original biodegradable polymer in ethanol. Contains silver sulfadiazine and other powerful bactericides. Very effective for both in-patient and out-patient  treatments of burns, infected wounds,  etc. </a:t>
            </a:r>
          </a:p>
          <a:p>
            <a:pPr algn="just">
              <a:buFont typeface="Wingdings 3" pitchFamily="18" charset="2"/>
              <a:buNone/>
            </a:pPr>
            <a:r>
              <a:rPr lang="en-US" dirty="0">
                <a:latin typeface="Times New Roman" pitchFamily="18" charset="0"/>
                <a:cs typeface="Times New Roman" pitchFamily="18" charset="0"/>
              </a:rPr>
              <a:t>    </a:t>
            </a:r>
          </a:p>
          <a:p>
            <a:endParaRPr lang="en-US" dirty="0"/>
          </a:p>
        </p:txBody>
      </p:sp>
    </p:spTree>
  </p:cSld>
  <p:clrMapOvr>
    <a:masterClrMapping/>
  </p:clrMapOvr>
  <p:transition advClick="0">
    <p:cover dir="l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3"/>
          <p:cNvPicPr>
            <a:picLocks noChangeAspect="1" noChangeArrowheads="1"/>
          </p:cNvPicPr>
          <p:nvPr/>
        </p:nvPicPr>
        <p:blipFill>
          <a:blip r:embed="rId3" cstate="print"/>
          <a:srcRect/>
          <a:stretch>
            <a:fillRect/>
          </a:stretch>
        </p:blipFill>
        <p:spPr bwMode="auto">
          <a:xfrm>
            <a:off x="714375" y="2428875"/>
            <a:ext cx="7715250" cy="3929063"/>
          </a:xfrm>
          <a:prstGeom prst="rect">
            <a:avLst/>
          </a:prstGeom>
          <a:noFill/>
          <a:ln w="9525">
            <a:noFill/>
            <a:miter lim="800000"/>
            <a:headEnd/>
            <a:tailEnd/>
          </a:ln>
        </p:spPr>
      </p:pic>
      <p:sp>
        <p:nvSpPr>
          <p:cNvPr id="35843" name="Content Placeholder 1"/>
          <p:cNvSpPr>
            <a:spLocks noGrp="1"/>
          </p:cNvSpPr>
          <p:nvPr>
            <p:ph idx="1"/>
          </p:nvPr>
        </p:nvSpPr>
        <p:spPr>
          <a:xfrm>
            <a:off x="0" y="857250"/>
            <a:ext cx="8858250" cy="2357438"/>
          </a:xfrm>
        </p:spPr>
        <p:txBody>
          <a:bodyPr/>
          <a:lstStyle/>
          <a:p>
            <a:pPr algn="ctr" eaLnBrk="1" hangingPunct="1">
              <a:buFont typeface="Wingdings 2" pitchFamily="18" charset="2"/>
              <a:buNone/>
            </a:pPr>
            <a:endParaRPr lang="en-US" sz="2000" dirty="0" smtClean="0">
              <a:solidFill>
                <a:srgbClr val="FF0000"/>
              </a:solidFill>
              <a:latin typeface="Times New Roman" pitchFamily="18" charset="0"/>
              <a:cs typeface="Times New Roman" pitchFamily="18" charset="0"/>
            </a:endParaRPr>
          </a:p>
          <a:p>
            <a:pPr algn="ctr" eaLnBrk="1" hangingPunct="1">
              <a:buFont typeface="Wingdings 2" pitchFamily="18" charset="2"/>
              <a:buNone/>
            </a:pPr>
            <a:r>
              <a:rPr lang="en-US" sz="2400" dirty="0" smtClean="0">
                <a:solidFill>
                  <a:srgbClr val="FF0000"/>
                </a:solidFill>
                <a:latin typeface="Times New Roman" pitchFamily="18" charset="0"/>
                <a:cs typeface="Times New Roman" pitchFamily="18" charset="0"/>
              </a:rPr>
              <a:t>Direction of composite materials and articles technology</a:t>
            </a:r>
            <a:endParaRPr lang="ka-GE" sz="2400" dirty="0" smtClean="0">
              <a:solidFill>
                <a:srgbClr val="FF0000"/>
              </a:solidFill>
              <a:latin typeface="Times New Roman" pitchFamily="18" charset="0"/>
              <a:cs typeface="Times New Roman" pitchFamily="18" charset="0"/>
            </a:endParaRPr>
          </a:p>
          <a:p>
            <a:pPr algn="just" eaLnBrk="1" hangingPunct="1">
              <a:buFont typeface="Wingdings 2" pitchFamily="18" charset="2"/>
              <a:buNone/>
            </a:pPr>
            <a:r>
              <a:rPr lang="ka-GE" sz="2200" dirty="0" smtClean="0">
                <a:solidFill>
                  <a:srgbClr val="002060"/>
                </a:solidFill>
                <a:latin typeface="Times New Roman" pitchFamily="18" charset="0"/>
                <a:cs typeface="Times New Roman" pitchFamily="18" charset="0"/>
              </a:rPr>
              <a:t>     </a:t>
            </a:r>
            <a:r>
              <a:rPr lang="en-US" sz="2200" dirty="0" smtClean="0">
                <a:solidFill>
                  <a:srgbClr val="002060"/>
                </a:solidFill>
                <a:latin typeface="Times New Roman" pitchFamily="18" charset="0"/>
                <a:cs typeface="Times New Roman" pitchFamily="18" charset="0"/>
              </a:rPr>
              <a:t>   Technology of synthesis of paints, pigments and artistic enamels is developed on the basis of using strong structure acceptor minerals. </a:t>
            </a:r>
          </a:p>
        </p:txBody>
      </p:sp>
      <p:sp>
        <p:nvSpPr>
          <p:cNvPr id="4" name="Slide Number Placeholder 3"/>
          <p:cNvSpPr>
            <a:spLocks noGrp="1"/>
          </p:cNvSpPr>
          <p:nvPr>
            <p:ph type="sldNum" sz="quarter" idx="12"/>
          </p:nvPr>
        </p:nvSpPr>
        <p:spPr/>
        <p:txBody>
          <a:bodyPr/>
          <a:lstStyle/>
          <a:p>
            <a:pPr>
              <a:defRPr/>
            </a:pPr>
            <a:fld id="{DC4A5CAC-DBE3-4856-BFDB-AE25D5B54707}" type="slidenum">
              <a:rPr lang="en-US"/>
              <a:pPr>
                <a:defRPr/>
              </a:pPr>
              <a:t>33</a:t>
            </a:fld>
            <a:endParaRPr lang="en-US" dirty="0"/>
          </a:p>
        </p:txBody>
      </p:sp>
      <p:sp>
        <p:nvSpPr>
          <p:cNvPr id="10" name="TextBox 9"/>
          <p:cNvSpPr txBox="1"/>
          <p:nvPr/>
        </p:nvSpPr>
        <p:spPr>
          <a:xfrm>
            <a:off x="500034" y="500042"/>
            <a:ext cx="7072312" cy="457200"/>
          </a:xfrm>
          <a:prstGeom prst="rect">
            <a:avLst/>
          </a:prstGeom>
          <a:noFill/>
        </p:spPr>
        <p:txBody>
          <a:bodyPr>
            <a:spAutoFit/>
          </a:bodyPr>
          <a:lstStyle/>
          <a:p>
            <a:pPr algn="ctr">
              <a:defRPr/>
            </a:pPr>
            <a:r>
              <a:rPr lang="en-US" sz="2400" b="1" dirty="0">
                <a:solidFill>
                  <a:srgbClr val="FF0000"/>
                </a:solidFill>
                <a:effectLst>
                  <a:outerShdw blurRad="38100" dist="38100" dir="2700000" algn="tl">
                    <a:srgbClr val="C0C0C0"/>
                  </a:outerShdw>
                </a:effectLst>
                <a:latin typeface="Times New Roman" pitchFamily="18" charset="0"/>
                <a:cs typeface="Times New Roman" pitchFamily="18" charset="0"/>
              </a:rPr>
              <a:t>Faculty of chemical technologies and metallurgy</a:t>
            </a:r>
          </a:p>
        </p:txBody>
      </p:sp>
      <p:pic>
        <p:nvPicPr>
          <p:cNvPr id="35847" name="Picture 4"/>
          <p:cNvPicPr>
            <a:picLocks noChangeAspect="1" noChangeArrowheads="1"/>
          </p:cNvPicPr>
          <p:nvPr/>
        </p:nvPicPr>
        <p:blipFill>
          <a:blip r:embed="rId4" cstate="print"/>
          <a:srcRect/>
          <a:stretch>
            <a:fillRect/>
          </a:stretch>
        </p:blipFill>
        <p:spPr bwMode="auto">
          <a:xfrm>
            <a:off x="7812088" y="260350"/>
            <a:ext cx="1011237" cy="917575"/>
          </a:xfrm>
          <a:prstGeom prst="rect">
            <a:avLst/>
          </a:prstGeom>
          <a:noFill/>
          <a:ln w="9525">
            <a:noFill/>
            <a:miter lim="800000"/>
            <a:headEnd/>
            <a:tailEnd/>
          </a:ln>
        </p:spPr>
      </p:pic>
    </p:spTree>
  </p:cSld>
  <p:clrMapOvr>
    <a:masterClrMapping/>
  </p:clrMapOvr>
  <p:transition advClick="0">
    <p:cover dir="l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5595658E-66B0-4AE2-B8D8-80EA5D9B883F}" type="slidenum">
              <a:rPr lang="en-US"/>
              <a:pPr>
                <a:defRPr/>
              </a:pPr>
              <a:t>34</a:t>
            </a:fld>
            <a:endParaRPr lang="en-US" dirty="0"/>
          </a:p>
        </p:txBody>
      </p:sp>
      <p:pic>
        <p:nvPicPr>
          <p:cNvPr id="37892" name="Picture 7"/>
          <p:cNvPicPr>
            <a:picLocks noChangeAspect="1" noChangeArrowheads="1"/>
          </p:cNvPicPr>
          <p:nvPr/>
        </p:nvPicPr>
        <p:blipFill>
          <a:blip r:embed="rId3" cstate="print"/>
          <a:srcRect/>
          <a:stretch>
            <a:fillRect/>
          </a:stretch>
        </p:blipFill>
        <p:spPr bwMode="auto">
          <a:xfrm>
            <a:off x="7858125" y="214313"/>
            <a:ext cx="1057275" cy="957262"/>
          </a:xfrm>
          <a:prstGeom prst="rect">
            <a:avLst/>
          </a:prstGeom>
          <a:noFill/>
          <a:ln w="9525">
            <a:noFill/>
            <a:miter lim="800000"/>
            <a:headEnd/>
            <a:tailEnd/>
          </a:ln>
        </p:spPr>
      </p:pic>
      <p:sp>
        <p:nvSpPr>
          <p:cNvPr id="37893" name="Rectangle 1"/>
          <p:cNvSpPr>
            <a:spLocks noChangeArrowheads="1"/>
          </p:cNvSpPr>
          <p:nvPr/>
        </p:nvSpPr>
        <p:spPr bwMode="auto">
          <a:xfrm>
            <a:off x="1425575" y="1169988"/>
            <a:ext cx="6467475" cy="488950"/>
          </a:xfrm>
          <a:prstGeom prst="rect">
            <a:avLst/>
          </a:prstGeom>
          <a:noFill/>
          <a:ln w="9525">
            <a:noFill/>
            <a:miter lim="800000"/>
            <a:headEnd/>
            <a:tailEnd/>
          </a:ln>
        </p:spPr>
        <p:txBody>
          <a:bodyPr wrap="none" anchor="ctr">
            <a:spAutoFit/>
          </a:bodyPr>
          <a:lstStyle/>
          <a:p>
            <a:pPr algn="ctr">
              <a:tabLst>
                <a:tab pos="647700" algn="l"/>
                <a:tab pos="2970213" algn="ctr"/>
              </a:tabLst>
            </a:pPr>
            <a:r>
              <a:rPr lang="en-US" sz="2600" b="1">
                <a:solidFill>
                  <a:srgbClr val="C00000"/>
                </a:solidFill>
                <a:latin typeface="Times New Roman" pitchFamily="18" charset="0"/>
                <a:cs typeface="Times New Roman" pitchFamily="18" charset="0"/>
              </a:rPr>
              <a:t>Direction of physical and colloidal chemistry</a:t>
            </a:r>
            <a:endParaRPr lang="en-US" sz="2600">
              <a:solidFill>
                <a:srgbClr val="C00000"/>
              </a:solidFill>
              <a:latin typeface="Times New Roman" pitchFamily="18" charset="0"/>
              <a:cs typeface="Times New Roman" pitchFamily="18" charset="0"/>
            </a:endParaRPr>
          </a:p>
        </p:txBody>
      </p:sp>
      <p:sp>
        <p:nvSpPr>
          <p:cNvPr id="37894" name="TextBox 11"/>
          <p:cNvSpPr txBox="1">
            <a:spLocks noChangeArrowheads="1"/>
          </p:cNvSpPr>
          <p:nvPr/>
        </p:nvSpPr>
        <p:spPr bwMode="auto">
          <a:xfrm>
            <a:off x="214313" y="1643063"/>
            <a:ext cx="6143625" cy="4832350"/>
          </a:xfrm>
          <a:prstGeom prst="rect">
            <a:avLst/>
          </a:prstGeom>
          <a:noFill/>
          <a:ln w="9525">
            <a:noFill/>
            <a:miter lim="800000"/>
            <a:headEnd/>
            <a:tailEnd/>
          </a:ln>
        </p:spPr>
        <p:txBody>
          <a:bodyPr>
            <a:spAutoFit/>
          </a:bodyPr>
          <a:lstStyle/>
          <a:p>
            <a:pPr algn="just"/>
            <a:r>
              <a:rPr lang="en-US" sz="2200">
                <a:solidFill>
                  <a:srgbClr val="002060"/>
                </a:solidFill>
                <a:latin typeface="Times New Roman" pitchFamily="18" charset="0"/>
                <a:cs typeface="Times New Roman" pitchFamily="18" charset="0"/>
              </a:rPr>
              <a:t>   The work is carried out in the line of steel pipes antirust protection for receiving competitive (according to ISO standards) high technology anti-corrosion direct-on enamel which do not contain toxic fluorine, expensive nickel and lithium. </a:t>
            </a:r>
          </a:p>
          <a:p>
            <a:r>
              <a:rPr lang="en-US" sz="2200" b="1">
                <a:solidFill>
                  <a:srgbClr val="002060"/>
                </a:solidFill>
                <a:latin typeface="Times New Roman" pitchFamily="18" charset="0"/>
                <a:cs typeface="Times New Roman" pitchFamily="18" charset="0"/>
              </a:rPr>
              <a:t>   The expected results: </a:t>
            </a:r>
            <a:r>
              <a:rPr lang="en-US" sz="2200">
                <a:solidFill>
                  <a:srgbClr val="002060"/>
                </a:solidFill>
                <a:latin typeface="Times New Roman" pitchFamily="18" charset="0"/>
                <a:cs typeface="Times New Roman" pitchFamily="18" charset="0"/>
              </a:rPr>
              <a:t>operation life increase of oil pipelines; ecological safety of the region; competitiveness of pipes and cost value decrease; improvement of oil pipelines hydrodynamic characteristics and high quality and purity of pumped product. </a:t>
            </a:r>
          </a:p>
          <a:p>
            <a:endParaRPr lang="en-US" sz="2200">
              <a:solidFill>
                <a:srgbClr val="002060"/>
              </a:solidFill>
              <a:latin typeface="Times New Roman" pitchFamily="18" charset="0"/>
              <a:cs typeface="Times New Roman" pitchFamily="18" charset="0"/>
            </a:endParaRPr>
          </a:p>
          <a:p>
            <a:r>
              <a:rPr lang="en-US" sz="2200">
                <a:solidFill>
                  <a:srgbClr val="002060"/>
                </a:solidFill>
                <a:latin typeface="Times New Roman" pitchFamily="18" charset="0"/>
                <a:cs typeface="Times New Roman" pitchFamily="18" charset="0"/>
              </a:rPr>
              <a:t>   The work is in implementation stage at “Poltavamash” (Ukraine).</a:t>
            </a:r>
            <a:endParaRPr lang="en-US" sz="2200">
              <a:latin typeface="Times New Roman" pitchFamily="18" charset="0"/>
              <a:cs typeface="Times New Roman" pitchFamily="18" charset="0"/>
            </a:endParaRPr>
          </a:p>
        </p:txBody>
      </p:sp>
      <p:pic>
        <p:nvPicPr>
          <p:cNvPr id="37895" name="Picture 3" descr="emalirovani_trub_2"/>
          <p:cNvPicPr>
            <a:picLocks noChangeAspect="1" noChangeArrowheads="1"/>
          </p:cNvPicPr>
          <p:nvPr/>
        </p:nvPicPr>
        <p:blipFill>
          <a:blip r:embed="rId4" cstate="print"/>
          <a:srcRect/>
          <a:stretch>
            <a:fillRect/>
          </a:stretch>
        </p:blipFill>
        <p:spPr bwMode="auto">
          <a:xfrm>
            <a:off x="6500813" y="1928813"/>
            <a:ext cx="2400300" cy="1531937"/>
          </a:xfrm>
          <a:prstGeom prst="rect">
            <a:avLst/>
          </a:prstGeom>
          <a:noFill/>
          <a:ln w="9525">
            <a:noFill/>
            <a:miter lim="800000"/>
            <a:headEnd/>
            <a:tailEnd/>
          </a:ln>
        </p:spPr>
      </p:pic>
      <p:pic>
        <p:nvPicPr>
          <p:cNvPr id="37896" name="Picture 4" descr="84"/>
          <p:cNvPicPr>
            <a:picLocks noChangeAspect="1" noChangeArrowheads="1"/>
          </p:cNvPicPr>
          <p:nvPr/>
        </p:nvPicPr>
        <p:blipFill>
          <a:blip r:embed="rId5" cstate="print"/>
          <a:srcRect/>
          <a:stretch>
            <a:fillRect/>
          </a:stretch>
        </p:blipFill>
        <p:spPr bwMode="auto">
          <a:xfrm>
            <a:off x="6500813" y="3571875"/>
            <a:ext cx="2438400" cy="1485900"/>
          </a:xfrm>
          <a:prstGeom prst="rect">
            <a:avLst/>
          </a:prstGeom>
          <a:noFill/>
          <a:ln w="9525">
            <a:noFill/>
            <a:miter lim="800000"/>
            <a:headEnd/>
            <a:tailEnd/>
          </a:ln>
        </p:spPr>
      </p:pic>
      <p:pic>
        <p:nvPicPr>
          <p:cNvPr id="37897" name="Picture 5" descr="81"/>
          <p:cNvPicPr>
            <a:picLocks noGrp="1" noChangeAspect="1" noChangeArrowheads="1"/>
          </p:cNvPicPr>
          <p:nvPr>
            <p:ph idx="1"/>
          </p:nvPr>
        </p:nvPicPr>
        <p:blipFill>
          <a:blip r:embed="rId6" cstate="print"/>
          <a:srcRect/>
          <a:stretch>
            <a:fillRect/>
          </a:stretch>
        </p:blipFill>
        <p:spPr>
          <a:xfrm>
            <a:off x="6572250" y="5214938"/>
            <a:ext cx="2406650" cy="1403350"/>
          </a:xfrm>
        </p:spPr>
      </p:pic>
      <p:sp>
        <p:nvSpPr>
          <p:cNvPr id="10" name="TextBox 9"/>
          <p:cNvSpPr txBox="1"/>
          <p:nvPr/>
        </p:nvSpPr>
        <p:spPr>
          <a:xfrm>
            <a:off x="785786" y="357166"/>
            <a:ext cx="7072313" cy="488950"/>
          </a:xfrm>
          <a:prstGeom prst="rect">
            <a:avLst/>
          </a:prstGeom>
          <a:noFill/>
        </p:spPr>
        <p:txBody>
          <a:bodyPr>
            <a:spAutoFit/>
          </a:bodyPr>
          <a:lstStyle/>
          <a:p>
            <a:pPr algn="ctr">
              <a:defRPr/>
            </a:pPr>
            <a:r>
              <a:rPr lang="en-US" sz="2600" b="1" dirty="0">
                <a:solidFill>
                  <a:srgbClr val="FF0000"/>
                </a:solidFill>
                <a:effectLst>
                  <a:outerShdw blurRad="38100" dist="38100" dir="2700000" algn="tl">
                    <a:srgbClr val="C0C0C0"/>
                  </a:outerShdw>
                </a:effectLst>
                <a:latin typeface="Times New Roman" pitchFamily="18" charset="0"/>
                <a:cs typeface="Times New Roman" pitchFamily="18" charset="0"/>
              </a:rPr>
              <a:t>Faculty of chemical technologies and mettalurgy</a:t>
            </a:r>
          </a:p>
        </p:txBody>
      </p:sp>
    </p:spTree>
  </p:cSld>
  <p:clrMapOvr>
    <a:masterClrMapping/>
  </p:clrMapOvr>
  <p:transition advClick="0">
    <p:push di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p:cNvPicPr>
            <a:picLocks noChangeAspect="1" noChangeArrowheads="1"/>
          </p:cNvPicPr>
          <p:nvPr/>
        </p:nvPicPr>
        <p:blipFill>
          <a:blip r:embed="rId2" cstate="print"/>
          <a:srcRect/>
          <a:stretch>
            <a:fillRect/>
          </a:stretch>
        </p:blipFill>
        <p:spPr bwMode="auto">
          <a:xfrm>
            <a:off x="7812088" y="260350"/>
            <a:ext cx="1011237" cy="917575"/>
          </a:xfrm>
          <a:prstGeom prst="rect">
            <a:avLst/>
          </a:prstGeom>
          <a:noFill/>
          <a:ln w="9525">
            <a:noFill/>
            <a:miter lim="800000"/>
            <a:headEnd/>
            <a:tailEnd/>
          </a:ln>
        </p:spPr>
      </p:pic>
      <p:sp>
        <p:nvSpPr>
          <p:cNvPr id="2" name="Title 1"/>
          <p:cNvSpPr>
            <a:spLocks noGrp="1"/>
          </p:cNvSpPr>
          <p:nvPr>
            <p:ph type="title"/>
          </p:nvPr>
        </p:nvSpPr>
        <p:spPr>
          <a:xfrm>
            <a:off x="457200" y="188640"/>
            <a:ext cx="8686800" cy="838200"/>
          </a:xfrm>
        </p:spPr>
        <p:txBody>
          <a:bodyPr/>
          <a:lstStyle/>
          <a:p>
            <a:r>
              <a:rPr lang="en-US" dirty="0" smtClean="0">
                <a:solidFill>
                  <a:srgbClr val="FF0000"/>
                </a:solidFill>
                <a:latin typeface="Times New Roman" pitchFamily="18" charset="0"/>
                <a:cs typeface="Times New Roman" pitchFamily="18" charset="0"/>
              </a:rPr>
              <a:t>           </a:t>
            </a:r>
            <a:r>
              <a:rPr lang="en-US" sz="2400" b="1" dirty="0" smtClean="0">
                <a:solidFill>
                  <a:srgbClr val="FF0000"/>
                </a:solidFill>
                <a:latin typeface="Times New Roman" pitchFamily="18" charset="0"/>
                <a:cs typeface="Times New Roman" pitchFamily="18" charset="0"/>
              </a:rPr>
              <a:t>Bio-engineering center</a:t>
            </a:r>
            <a:endParaRPr lang="en-US" sz="2400" b="1" dirty="0">
              <a:solidFill>
                <a:srgbClr val="FF0000"/>
              </a:solidFill>
              <a:latin typeface="Times New Roman" pitchFamily="18" charset="0"/>
              <a:cs typeface="Times New Roman" pitchFamily="18" charset="0"/>
            </a:endParaRPr>
          </a:p>
        </p:txBody>
      </p:sp>
      <p:sp>
        <p:nvSpPr>
          <p:cNvPr id="5" name="Slide Number Placeholder 4"/>
          <p:cNvSpPr>
            <a:spLocks noGrp="1"/>
          </p:cNvSpPr>
          <p:nvPr>
            <p:ph type="sldNum" sz="quarter" idx="12"/>
          </p:nvPr>
        </p:nvSpPr>
        <p:spPr/>
        <p:txBody>
          <a:bodyPr/>
          <a:lstStyle/>
          <a:p>
            <a:pPr>
              <a:defRPr/>
            </a:pPr>
            <a:fld id="{04BEB12B-1FF7-4061-B23D-A5B8A910E007}" type="slidenum">
              <a:rPr lang="en-US" smtClean="0"/>
              <a:pPr>
                <a:defRPr/>
              </a:pPr>
              <a:t>35</a:t>
            </a:fld>
            <a:endParaRPr lang="en-US" dirty="0"/>
          </a:p>
        </p:txBody>
      </p:sp>
      <p:pic>
        <p:nvPicPr>
          <p:cNvPr id="1026" name="Picture 2"/>
          <p:cNvPicPr>
            <a:picLocks noGrp="1" noChangeAspect="1" noChangeArrowheads="1"/>
          </p:cNvPicPr>
          <p:nvPr>
            <p:ph idx="1"/>
          </p:nvPr>
        </p:nvPicPr>
        <p:blipFill>
          <a:blip r:embed="rId3" cstate="print"/>
          <a:srcRect/>
          <a:stretch>
            <a:fillRect/>
          </a:stretch>
        </p:blipFill>
        <p:spPr bwMode="auto">
          <a:xfrm rot="10800000">
            <a:off x="251520" y="2276872"/>
            <a:ext cx="2522919" cy="1860531"/>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a:stretch>
            <a:fillRect/>
          </a:stretch>
        </p:blipFill>
        <p:spPr bwMode="auto">
          <a:xfrm>
            <a:off x="3059832" y="2276872"/>
            <a:ext cx="1944216" cy="1944216"/>
          </a:xfrm>
          <a:prstGeom prst="rect">
            <a:avLst/>
          </a:prstGeom>
          <a:noFill/>
          <a:ln w="9525">
            <a:noFill/>
            <a:miter lim="800000"/>
            <a:headEnd/>
            <a:tailEnd/>
          </a:ln>
        </p:spPr>
      </p:pic>
      <p:pic>
        <p:nvPicPr>
          <p:cNvPr id="1028" name="Picture 4"/>
          <p:cNvPicPr>
            <a:picLocks noChangeAspect="1" noChangeArrowheads="1"/>
          </p:cNvPicPr>
          <p:nvPr/>
        </p:nvPicPr>
        <p:blipFill>
          <a:blip r:embed="rId5" cstate="print"/>
          <a:srcRect/>
          <a:stretch>
            <a:fillRect/>
          </a:stretch>
        </p:blipFill>
        <p:spPr bwMode="auto">
          <a:xfrm>
            <a:off x="5652120" y="4725144"/>
            <a:ext cx="2016224" cy="1947905"/>
          </a:xfrm>
          <a:prstGeom prst="rect">
            <a:avLst/>
          </a:prstGeom>
          <a:noFill/>
          <a:ln w="9525">
            <a:noFill/>
            <a:miter lim="800000"/>
            <a:headEnd/>
            <a:tailEnd/>
          </a:ln>
        </p:spPr>
      </p:pic>
      <p:pic>
        <p:nvPicPr>
          <p:cNvPr id="1029" name="Picture 5"/>
          <p:cNvPicPr>
            <a:picLocks noChangeAspect="1" noChangeArrowheads="1"/>
          </p:cNvPicPr>
          <p:nvPr/>
        </p:nvPicPr>
        <p:blipFill>
          <a:blip r:embed="rId6" cstate="print"/>
          <a:srcRect/>
          <a:stretch>
            <a:fillRect/>
          </a:stretch>
        </p:blipFill>
        <p:spPr bwMode="auto">
          <a:xfrm>
            <a:off x="467544" y="4509120"/>
            <a:ext cx="2160240" cy="2088232"/>
          </a:xfrm>
          <a:prstGeom prst="rect">
            <a:avLst/>
          </a:prstGeom>
          <a:noFill/>
          <a:ln w="9525">
            <a:noFill/>
            <a:miter lim="800000"/>
            <a:headEnd/>
            <a:tailEnd/>
          </a:ln>
        </p:spPr>
      </p:pic>
      <p:pic>
        <p:nvPicPr>
          <p:cNvPr id="1030" name="Picture 6"/>
          <p:cNvPicPr>
            <a:picLocks noChangeAspect="1" noChangeArrowheads="1"/>
          </p:cNvPicPr>
          <p:nvPr/>
        </p:nvPicPr>
        <p:blipFill>
          <a:blip r:embed="rId7" cstate="print"/>
          <a:srcRect/>
          <a:stretch>
            <a:fillRect/>
          </a:stretch>
        </p:blipFill>
        <p:spPr bwMode="auto">
          <a:xfrm rot="10800000">
            <a:off x="2987824" y="4581128"/>
            <a:ext cx="2160240" cy="2088233"/>
          </a:xfrm>
          <a:prstGeom prst="rect">
            <a:avLst/>
          </a:prstGeom>
          <a:noFill/>
          <a:ln w="9525">
            <a:noFill/>
            <a:miter lim="800000"/>
            <a:headEnd/>
            <a:tailEnd/>
          </a:ln>
        </p:spPr>
      </p:pic>
      <p:sp>
        <p:nvSpPr>
          <p:cNvPr id="13" name="TextBox 12"/>
          <p:cNvSpPr txBox="1"/>
          <p:nvPr/>
        </p:nvSpPr>
        <p:spPr>
          <a:xfrm>
            <a:off x="179512" y="980728"/>
            <a:ext cx="8496944" cy="1015663"/>
          </a:xfrm>
          <a:prstGeom prst="rect">
            <a:avLst/>
          </a:prstGeom>
          <a:noFill/>
        </p:spPr>
        <p:txBody>
          <a:bodyPr wrap="square" rtlCol="0">
            <a:spAutoFit/>
          </a:bodyPr>
          <a:lstStyle/>
          <a:p>
            <a:r>
              <a:rPr lang="en-US" sz="2000" dirty="0" smtClean="0">
                <a:solidFill>
                  <a:srgbClr val="000099"/>
                </a:solidFill>
                <a:latin typeface="Times New Roman" pitchFamily="18" charset="0"/>
                <a:cs typeface="Times New Roman" pitchFamily="18" charset="0"/>
              </a:rPr>
              <a:t>The researches at the center are dedicated to creation and implementation of bio-</a:t>
            </a:r>
            <a:r>
              <a:rPr lang="en-US" sz="2000" dirty="0" err="1" smtClean="0">
                <a:solidFill>
                  <a:srgbClr val="000099"/>
                </a:solidFill>
                <a:latin typeface="Times New Roman" pitchFamily="18" charset="0"/>
                <a:cs typeface="Times New Roman" pitchFamily="18" charset="0"/>
              </a:rPr>
              <a:t>energoactivators</a:t>
            </a:r>
            <a:r>
              <a:rPr lang="en-US" sz="2000" dirty="0" smtClean="0">
                <a:solidFill>
                  <a:srgbClr val="000099"/>
                </a:solidFill>
                <a:latin typeface="Times New Roman" pitchFamily="18" charset="0"/>
                <a:cs typeface="Times New Roman" pitchFamily="18" charset="0"/>
              </a:rPr>
              <a:t>, which enables – 2,5 -3 times increase ecologically pure plant productivity. The elaborated </a:t>
            </a:r>
            <a:r>
              <a:rPr lang="en-US" sz="2000" dirty="0" err="1" smtClean="0">
                <a:solidFill>
                  <a:srgbClr val="000099"/>
                </a:solidFill>
                <a:latin typeface="Times New Roman" pitchFamily="18" charset="0"/>
                <a:cs typeface="Times New Roman" pitchFamily="18" charset="0"/>
              </a:rPr>
              <a:t>bioenergoactivators</a:t>
            </a:r>
            <a:r>
              <a:rPr lang="en-US" sz="2000" dirty="0" smtClean="0">
                <a:solidFill>
                  <a:srgbClr val="000099"/>
                </a:solidFill>
                <a:latin typeface="Times New Roman" pitchFamily="18" charset="0"/>
                <a:cs typeface="Times New Roman" pitchFamily="18" charset="0"/>
              </a:rPr>
              <a:t> enables to : </a:t>
            </a:r>
            <a:endParaRPr lang="en-US" sz="2000" dirty="0"/>
          </a:p>
        </p:txBody>
      </p:sp>
      <p:sp>
        <p:nvSpPr>
          <p:cNvPr id="14" name="TextBox 13"/>
          <p:cNvSpPr txBox="1"/>
          <p:nvPr/>
        </p:nvSpPr>
        <p:spPr>
          <a:xfrm>
            <a:off x="5292080" y="1844824"/>
            <a:ext cx="3600400" cy="2862322"/>
          </a:xfrm>
          <a:prstGeom prst="rect">
            <a:avLst/>
          </a:prstGeom>
          <a:noFill/>
        </p:spPr>
        <p:txBody>
          <a:bodyPr wrap="square" rtlCol="0">
            <a:spAutoFit/>
          </a:bodyPr>
          <a:lstStyle/>
          <a:p>
            <a:pPr>
              <a:buFont typeface="Arial" pitchFamily="34" charset="0"/>
              <a:buChar char="•"/>
            </a:pPr>
            <a:r>
              <a:rPr lang="en-US" sz="2000" dirty="0" smtClean="0">
                <a:solidFill>
                  <a:srgbClr val="000099"/>
                </a:solidFill>
                <a:latin typeface="Times New Roman" pitchFamily="18" charset="0"/>
                <a:cs typeface="Times New Roman" pitchFamily="18" charset="0"/>
              </a:rPr>
              <a:t> remarkably increase crop capacity; </a:t>
            </a:r>
          </a:p>
          <a:p>
            <a:pPr>
              <a:buFont typeface="Arial" pitchFamily="34" charset="0"/>
              <a:buChar char="•"/>
            </a:pPr>
            <a:r>
              <a:rPr lang="en-US" sz="2000" dirty="0" smtClean="0">
                <a:solidFill>
                  <a:srgbClr val="000099"/>
                </a:solidFill>
                <a:latin typeface="Times New Roman" pitchFamily="18" charset="0"/>
                <a:cs typeface="Times New Roman" pitchFamily="18" charset="0"/>
              </a:rPr>
              <a:t> speed up for several years fruit bearing;</a:t>
            </a:r>
          </a:p>
          <a:p>
            <a:pPr>
              <a:buFont typeface="Arial" pitchFamily="34" charset="0"/>
              <a:buChar char="•"/>
            </a:pPr>
            <a:r>
              <a:rPr lang="en-US" sz="2000" dirty="0" smtClean="0">
                <a:solidFill>
                  <a:srgbClr val="000099"/>
                </a:solidFill>
                <a:latin typeface="Times New Roman" pitchFamily="18" charset="0"/>
                <a:cs typeface="Times New Roman" pitchFamily="18" charset="0"/>
              </a:rPr>
              <a:t> reduce nitrates, heavy metals and radionuclide in </a:t>
            </a:r>
            <a:r>
              <a:rPr lang="en-US" sz="2000" dirty="0" err="1" smtClean="0">
                <a:solidFill>
                  <a:srgbClr val="000099"/>
                </a:solidFill>
                <a:latin typeface="Times New Roman" pitchFamily="18" charset="0"/>
                <a:cs typeface="Times New Roman" pitchFamily="18" charset="0"/>
              </a:rPr>
              <a:t>agry</a:t>
            </a:r>
            <a:r>
              <a:rPr lang="en-US" sz="2000" dirty="0" smtClean="0">
                <a:solidFill>
                  <a:srgbClr val="000099"/>
                </a:solidFill>
                <a:latin typeface="Times New Roman" pitchFamily="18" charset="0"/>
                <a:cs typeface="Times New Roman" pitchFamily="18" charset="0"/>
              </a:rPr>
              <a:t>-food products ;</a:t>
            </a:r>
          </a:p>
          <a:p>
            <a:pPr>
              <a:buFont typeface="Arial" pitchFamily="34" charset="0"/>
              <a:buChar char="•"/>
            </a:pPr>
            <a:r>
              <a:rPr lang="en-US" sz="2000" dirty="0" smtClean="0">
                <a:solidFill>
                  <a:srgbClr val="000099"/>
                </a:solidFill>
                <a:latin typeface="Times New Roman" pitchFamily="18" charset="0"/>
                <a:cs typeface="Times New Roman" pitchFamily="18" charset="0"/>
              </a:rPr>
              <a:t> increase immunity and productivity of fowl and animals </a:t>
            </a:r>
            <a:endParaRPr lang="en-US" sz="2000" dirty="0">
              <a:solidFill>
                <a:srgbClr val="000099"/>
              </a:solidFill>
              <a:latin typeface="Times New Roman" pitchFamily="18" charset="0"/>
              <a:cs typeface="Times New Roman" pitchFamily="18" charset="0"/>
            </a:endParaRPr>
          </a:p>
        </p:txBody>
      </p:sp>
    </p:spTree>
  </p:cSld>
  <p:clrMapOvr>
    <a:masterClrMapping/>
  </p:clrMapOvr>
  <p:transition advClick="0">
    <p:push/>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3"/>
          <p:cNvSpPr>
            <a:spLocks noGrp="1" noChangeArrowheads="1"/>
          </p:cNvSpPr>
          <p:nvPr>
            <p:ph type="body" idx="1"/>
          </p:nvPr>
        </p:nvSpPr>
        <p:spPr>
          <a:xfrm>
            <a:off x="179388" y="333375"/>
            <a:ext cx="8964612" cy="1166813"/>
          </a:xfrm>
        </p:spPr>
        <p:txBody>
          <a:bodyPr/>
          <a:lstStyle/>
          <a:p>
            <a:pPr algn="ctr" eaLnBrk="1" hangingPunct="1">
              <a:buFontTx/>
              <a:buNone/>
            </a:pPr>
            <a:endParaRPr lang="ka-GE" sz="3600" smtClean="0">
              <a:solidFill>
                <a:srgbClr val="33CCFF"/>
              </a:solidFill>
              <a:latin typeface="Times New Roman" pitchFamily="18" charset="0"/>
              <a:cs typeface="Times New Roman" pitchFamily="18" charset="0"/>
            </a:endParaRPr>
          </a:p>
          <a:p>
            <a:pPr algn="ctr" eaLnBrk="1" hangingPunct="1">
              <a:buFont typeface="Wingdings 2" pitchFamily="18" charset="2"/>
              <a:buNone/>
            </a:pPr>
            <a:r>
              <a:rPr lang="de-DE" sz="2400" b="1" smtClean="0">
                <a:solidFill>
                  <a:srgbClr val="C00000"/>
                </a:solidFill>
                <a:latin typeface="Times New Roman" pitchFamily="18" charset="0"/>
                <a:cs typeface="Times New Roman" pitchFamily="18" charset="0"/>
              </a:rPr>
              <a:t>Major directions of institute activity</a:t>
            </a:r>
          </a:p>
        </p:txBody>
      </p:sp>
      <p:sp>
        <p:nvSpPr>
          <p:cNvPr id="39939" name="Rectangle 2"/>
          <p:cNvSpPr>
            <a:spLocks noChangeArrowheads="1"/>
          </p:cNvSpPr>
          <p:nvPr/>
        </p:nvSpPr>
        <p:spPr bwMode="auto">
          <a:xfrm>
            <a:off x="971550" y="0"/>
            <a:ext cx="6858000" cy="946150"/>
          </a:xfrm>
          <a:prstGeom prst="rect">
            <a:avLst/>
          </a:prstGeom>
          <a:noFill/>
          <a:ln w="9525">
            <a:noFill/>
            <a:miter lim="800000"/>
            <a:headEnd/>
            <a:tailEnd/>
          </a:ln>
        </p:spPr>
        <p:txBody>
          <a:bodyPr>
            <a:spAutoFit/>
          </a:bodyPr>
          <a:lstStyle/>
          <a:p>
            <a:pPr algn="ctr"/>
            <a:r>
              <a:rPr lang="ka-GE" sz="2800">
                <a:latin typeface="Times New Roman" pitchFamily="18" charset="0"/>
                <a:cs typeface="Times New Roman" pitchFamily="18" charset="0"/>
              </a:rPr>
              <a:t>      </a:t>
            </a:r>
            <a:r>
              <a:rPr lang="en-US" sz="2800" b="1">
                <a:solidFill>
                  <a:srgbClr val="FF0000"/>
                </a:solidFill>
                <a:latin typeface="Times New Roman" pitchFamily="18" charset="0"/>
                <a:cs typeface="Times New Roman" pitchFamily="18" charset="0"/>
              </a:rPr>
              <a:t>Scientific research institute of </a:t>
            </a:r>
          </a:p>
          <a:p>
            <a:pPr algn="ctr"/>
            <a:r>
              <a:rPr lang="en-US" sz="2800" b="1">
                <a:solidFill>
                  <a:srgbClr val="FF0000"/>
                </a:solidFill>
                <a:latin typeface="Times New Roman" pitchFamily="18" charset="0"/>
                <a:cs typeface="Times New Roman" pitchFamily="18" charset="0"/>
              </a:rPr>
              <a:t>	bio-energetic technologies</a:t>
            </a:r>
          </a:p>
        </p:txBody>
      </p:sp>
      <p:pic>
        <p:nvPicPr>
          <p:cNvPr id="39940" name="Picture 4"/>
          <p:cNvPicPr>
            <a:picLocks noChangeAspect="1" noChangeArrowheads="1"/>
          </p:cNvPicPr>
          <p:nvPr/>
        </p:nvPicPr>
        <p:blipFill>
          <a:blip r:embed="rId3" cstate="print"/>
          <a:srcRect/>
          <a:stretch>
            <a:fillRect/>
          </a:stretch>
        </p:blipFill>
        <p:spPr bwMode="auto">
          <a:xfrm>
            <a:off x="7812088" y="260350"/>
            <a:ext cx="1011237" cy="917575"/>
          </a:xfrm>
          <a:prstGeom prst="rect">
            <a:avLst/>
          </a:prstGeom>
          <a:noFill/>
          <a:ln w="9525">
            <a:noFill/>
            <a:miter lim="800000"/>
            <a:headEnd/>
            <a:tailEnd/>
          </a:ln>
        </p:spPr>
      </p:pic>
      <p:sp>
        <p:nvSpPr>
          <p:cNvPr id="39941" name="TextBox 5"/>
          <p:cNvSpPr txBox="1">
            <a:spLocks noChangeArrowheads="1"/>
          </p:cNvSpPr>
          <p:nvPr/>
        </p:nvSpPr>
        <p:spPr bwMode="auto">
          <a:xfrm>
            <a:off x="571500" y="1428750"/>
            <a:ext cx="4929188" cy="4986338"/>
          </a:xfrm>
          <a:prstGeom prst="rect">
            <a:avLst/>
          </a:prstGeom>
          <a:noFill/>
          <a:ln w="9525">
            <a:noFill/>
            <a:miter lim="800000"/>
            <a:headEnd/>
            <a:tailEnd/>
          </a:ln>
        </p:spPr>
        <p:txBody>
          <a:bodyPr>
            <a:spAutoFit/>
          </a:bodyPr>
          <a:lstStyle/>
          <a:p>
            <a:pPr algn="just">
              <a:buFontTx/>
              <a:buChar char="•"/>
            </a:pPr>
            <a:r>
              <a:rPr lang="de-DE" sz="2000">
                <a:solidFill>
                  <a:srgbClr val="002060"/>
                </a:solidFill>
                <a:latin typeface="Times New Roman" pitchFamily="18" charset="0"/>
                <a:cs typeface="Times New Roman" pitchFamily="18" charset="0"/>
              </a:rPr>
              <a:t>1. The research of energy conversion mechanisms in the process of biological systems vital activity</a:t>
            </a:r>
          </a:p>
          <a:p>
            <a:pPr algn="just">
              <a:buFontTx/>
              <a:buChar char="•"/>
            </a:pPr>
            <a:r>
              <a:rPr lang="de-DE" sz="2000">
                <a:solidFill>
                  <a:srgbClr val="002060"/>
                </a:solidFill>
                <a:latin typeface="Times New Roman" pitchFamily="18" charset="0"/>
                <a:cs typeface="Times New Roman" pitchFamily="18" charset="0"/>
              </a:rPr>
              <a:t>2. Research of energy transformations at bio-sphere functioning for determination of transformation parameters and optimum progress of these transformations. </a:t>
            </a:r>
          </a:p>
          <a:p>
            <a:pPr algn="just">
              <a:buFontTx/>
              <a:buChar char="•"/>
            </a:pPr>
            <a:r>
              <a:rPr lang="sv-SE" sz="2000">
                <a:solidFill>
                  <a:srgbClr val="002060"/>
                </a:solidFill>
                <a:latin typeface="Times New Roman" pitchFamily="18" charset="0"/>
                <a:cs typeface="Times New Roman" pitchFamily="18" charset="0"/>
              </a:rPr>
              <a:t>3. Using appropriate technologies and relevant facilities the methodology is developed for increase of population health level and living standards. </a:t>
            </a:r>
          </a:p>
          <a:p>
            <a:pPr algn="just"/>
            <a:r>
              <a:rPr lang="en-US" sz="2000">
                <a:solidFill>
                  <a:srgbClr val="0070C0"/>
                </a:solidFill>
                <a:latin typeface="Times New Roman" pitchFamily="18" charset="0"/>
                <a:cs typeface="Times New Roman" pitchFamily="18" charset="0"/>
              </a:rPr>
              <a:t>The works currently carried out at the institute are financed on the basis of TEMPUS grant contract under the title “Development of bio-medical engineering in Georgia”</a:t>
            </a:r>
            <a:endParaRPr lang="ru-RU" sz="2000">
              <a:solidFill>
                <a:srgbClr val="0070C0"/>
              </a:solidFill>
              <a:latin typeface="Times New Roman" pitchFamily="18" charset="0"/>
              <a:cs typeface="Times New Roman" pitchFamily="18" charset="0"/>
            </a:endParaRPr>
          </a:p>
          <a:p>
            <a:endParaRPr lang="en-US"/>
          </a:p>
        </p:txBody>
      </p:sp>
      <p:pic>
        <p:nvPicPr>
          <p:cNvPr id="39942" name="Picture 4"/>
          <p:cNvPicPr>
            <a:picLocks noChangeAspect="1" noChangeArrowheads="1"/>
          </p:cNvPicPr>
          <p:nvPr/>
        </p:nvPicPr>
        <p:blipFill>
          <a:blip r:embed="rId4" cstate="print"/>
          <a:srcRect/>
          <a:stretch>
            <a:fillRect/>
          </a:stretch>
        </p:blipFill>
        <p:spPr bwMode="auto">
          <a:xfrm>
            <a:off x="5572125" y="1643063"/>
            <a:ext cx="3357563" cy="3929062"/>
          </a:xfrm>
          <a:prstGeom prst="rect">
            <a:avLst/>
          </a:prstGeom>
          <a:noFill/>
          <a:ln w="9525">
            <a:noFill/>
            <a:miter lim="800000"/>
            <a:headEnd/>
            <a:tailEnd/>
          </a:ln>
        </p:spPr>
      </p:pic>
    </p:spTree>
  </p:cSld>
  <p:clrMapOvr>
    <a:masterClrMapping/>
  </p:clrMapOvr>
  <p:transition advClick="0">
    <p:push di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Content Placeholder 2"/>
          <p:cNvSpPr>
            <a:spLocks noGrp="1"/>
          </p:cNvSpPr>
          <p:nvPr>
            <p:ph idx="1"/>
          </p:nvPr>
        </p:nvSpPr>
        <p:spPr>
          <a:xfrm>
            <a:off x="214313" y="1143000"/>
            <a:ext cx="8686800" cy="1946275"/>
          </a:xfrm>
        </p:spPr>
        <p:txBody>
          <a:bodyPr/>
          <a:lstStyle/>
          <a:p>
            <a:pPr marL="0" indent="0" algn="just" eaLnBrk="1" hangingPunct="1">
              <a:buFont typeface="Wingdings 2" pitchFamily="18" charset="2"/>
              <a:buNone/>
            </a:pPr>
            <a:r>
              <a:rPr lang="en-US" sz="2400" smtClean="0">
                <a:solidFill>
                  <a:srgbClr val="002060"/>
                </a:solidFill>
                <a:latin typeface="Times New Roman" pitchFamily="18" charset="0"/>
                <a:cs typeface="Times New Roman" pitchFamily="18" charset="0"/>
              </a:rPr>
              <a:t>To the order of US Agency of International Development (USAID) and with participation of Georgian power engineering specialists (2009) the project for estimation of technical-economic possibilities of solar energy utilization for Gori-Igoeti highway lightning has been drawn up</a:t>
            </a:r>
          </a:p>
        </p:txBody>
      </p:sp>
      <p:sp>
        <p:nvSpPr>
          <p:cNvPr id="5" name="Slide Number Placeholder 4"/>
          <p:cNvSpPr>
            <a:spLocks noGrp="1"/>
          </p:cNvSpPr>
          <p:nvPr>
            <p:ph type="sldNum" sz="quarter" idx="12"/>
          </p:nvPr>
        </p:nvSpPr>
        <p:spPr/>
        <p:txBody>
          <a:bodyPr/>
          <a:lstStyle/>
          <a:p>
            <a:pPr>
              <a:defRPr/>
            </a:pPr>
            <a:fld id="{A37BE05E-6A23-41B1-A70F-C1E6AED7996E}" type="slidenum">
              <a:rPr lang="en-US" smtClean="0"/>
              <a:pPr>
                <a:defRPr/>
              </a:pPr>
              <a:t>37</a:t>
            </a:fld>
            <a:endParaRPr lang="en-US" dirty="0"/>
          </a:p>
        </p:txBody>
      </p:sp>
      <p:pic>
        <p:nvPicPr>
          <p:cNvPr id="40965" name="Picture 2"/>
          <p:cNvPicPr>
            <a:picLocks noChangeAspect="1" noChangeArrowheads="1"/>
          </p:cNvPicPr>
          <p:nvPr/>
        </p:nvPicPr>
        <p:blipFill>
          <a:blip r:embed="rId3" cstate="print"/>
          <a:srcRect/>
          <a:stretch>
            <a:fillRect/>
          </a:stretch>
        </p:blipFill>
        <p:spPr bwMode="auto">
          <a:xfrm>
            <a:off x="1643063" y="2786063"/>
            <a:ext cx="6143625" cy="3189287"/>
          </a:xfrm>
          <a:prstGeom prst="rect">
            <a:avLst/>
          </a:prstGeom>
          <a:noFill/>
          <a:ln w="9525">
            <a:noFill/>
            <a:miter lim="800000"/>
            <a:headEnd/>
            <a:tailEnd/>
          </a:ln>
        </p:spPr>
      </p:pic>
      <p:sp>
        <p:nvSpPr>
          <p:cNvPr id="40966" name="TextBox 7"/>
          <p:cNvSpPr txBox="1">
            <a:spLocks noChangeArrowheads="1"/>
          </p:cNvSpPr>
          <p:nvPr/>
        </p:nvSpPr>
        <p:spPr bwMode="auto">
          <a:xfrm>
            <a:off x="1285875" y="6215063"/>
            <a:ext cx="6000750" cy="396875"/>
          </a:xfrm>
          <a:prstGeom prst="rect">
            <a:avLst/>
          </a:prstGeom>
          <a:noFill/>
          <a:ln w="9525">
            <a:noFill/>
            <a:miter lim="800000"/>
            <a:headEnd/>
            <a:tailEnd/>
          </a:ln>
        </p:spPr>
        <p:txBody>
          <a:bodyPr>
            <a:spAutoFit/>
          </a:bodyPr>
          <a:lstStyle/>
          <a:p>
            <a:pPr algn="ctr"/>
            <a:r>
              <a:rPr lang="ka-GE" sz="2000">
                <a:latin typeface="Times New Roman" pitchFamily="18" charset="0"/>
                <a:cs typeface="Times New Roman" pitchFamily="18" charset="0"/>
              </a:rPr>
              <a:t> </a:t>
            </a:r>
            <a:r>
              <a:rPr lang="en-US" sz="2000">
                <a:latin typeface="Times New Roman" pitchFamily="18" charset="0"/>
                <a:cs typeface="Times New Roman" pitchFamily="18" charset="0"/>
              </a:rPr>
              <a:t>Typical construction of solar panel lighting system</a:t>
            </a:r>
            <a:endParaRPr lang="en-US" sz="2000">
              <a:solidFill>
                <a:srgbClr val="002060"/>
              </a:solidFill>
              <a:latin typeface="Times New Roman" pitchFamily="18" charset="0"/>
              <a:cs typeface="Times New Roman" pitchFamily="18" charset="0"/>
            </a:endParaRPr>
          </a:p>
        </p:txBody>
      </p:sp>
      <p:sp>
        <p:nvSpPr>
          <p:cNvPr id="10" name="TextBox 9"/>
          <p:cNvSpPr txBox="1"/>
          <p:nvPr/>
        </p:nvSpPr>
        <p:spPr>
          <a:xfrm>
            <a:off x="642910" y="214290"/>
            <a:ext cx="7072313" cy="885825"/>
          </a:xfrm>
          <a:prstGeom prst="rect">
            <a:avLst/>
          </a:prstGeom>
          <a:noFill/>
        </p:spPr>
        <p:txBody>
          <a:bodyPr>
            <a:spAutoFit/>
          </a:bodyPr>
          <a:lstStyle/>
          <a:p>
            <a:pPr algn="ctr">
              <a:defRPr/>
            </a:pPr>
            <a:r>
              <a:rPr lang="en-US" sz="2600" b="1" dirty="0">
                <a:solidFill>
                  <a:srgbClr val="FF0000"/>
                </a:solidFill>
                <a:effectLst>
                  <a:outerShdw blurRad="38100" dist="38100" dir="2700000" algn="tl">
                    <a:srgbClr val="C0C0C0"/>
                  </a:outerShdw>
                </a:effectLst>
                <a:latin typeface="Times New Roman" pitchFamily="18" charset="0"/>
                <a:cs typeface="Times New Roman" pitchFamily="18" charset="0"/>
              </a:rPr>
              <a:t>Faculty of power engineering and communications</a:t>
            </a:r>
          </a:p>
        </p:txBody>
      </p:sp>
      <p:pic>
        <p:nvPicPr>
          <p:cNvPr id="40968" name="Picture 4"/>
          <p:cNvPicPr>
            <a:picLocks noChangeAspect="1" noChangeArrowheads="1"/>
          </p:cNvPicPr>
          <p:nvPr/>
        </p:nvPicPr>
        <p:blipFill>
          <a:blip r:embed="rId4" cstate="print"/>
          <a:srcRect/>
          <a:stretch>
            <a:fillRect/>
          </a:stretch>
        </p:blipFill>
        <p:spPr bwMode="auto">
          <a:xfrm>
            <a:off x="7812088" y="260350"/>
            <a:ext cx="1011237" cy="917575"/>
          </a:xfrm>
          <a:prstGeom prst="rect">
            <a:avLst/>
          </a:prstGeom>
          <a:noFill/>
          <a:ln w="9525">
            <a:noFill/>
            <a:miter lim="800000"/>
            <a:headEnd/>
            <a:tailEnd/>
          </a:ln>
        </p:spPr>
      </p:pic>
    </p:spTree>
  </p:cSld>
  <p:clrMapOvr>
    <a:masterClrMapping/>
  </p:clrMapOvr>
  <p:transition advClick="0">
    <p:comb dir="vert"/>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90" name="Picture 4"/>
          <p:cNvPicPr>
            <a:picLocks noChangeAspect="1" noChangeArrowheads="1"/>
          </p:cNvPicPr>
          <p:nvPr/>
        </p:nvPicPr>
        <p:blipFill>
          <a:blip r:embed="rId3" cstate="print"/>
          <a:srcRect/>
          <a:stretch>
            <a:fillRect/>
          </a:stretch>
        </p:blipFill>
        <p:spPr bwMode="auto">
          <a:xfrm>
            <a:off x="7929563" y="285750"/>
            <a:ext cx="1011237" cy="917575"/>
          </a:xfrm>
          <a:prstGeom prst="rect">
            <a:avLst/>
          </a:prstGeom>
          <a:noFill/>
          <a:ln w="9525">
            <a:noFill/>
            <a:miter lim="800000"/>
            <a:headEnd/>
            <a:tailEnd/>
          </a:ln>
        </p:spPr>
      </p:pic>
      <p:pic>
        <p:nvPicPr>
          <p:cNvPr id="41986" name="Picture 9" descr="IMG_3851"/>
          <p:cNvPicPr>
            <a:picLocks noChangeAspect="1" noChangeArrowheads="1"/>
          </p:cNvPicPr>
          <p:nvPr/>
        </p:nvPicPr>
        <p:blipFill>
          <a:blip r:embed="rId4" cstate="print"/>
          <a:srcRect l="18718" t="8322" r="16811" b="16782"/>
          <a:stretch>
            <a:fillRect/>
          </a:stretch>
        </p:blipFill>
        <p:spPr bwMode="auto">
          <a:xfrm>
            <a:off x="6715125" y="2428875"/>
            <a:ext cx="1428750" cy="2041525"/>
          </a:xfrm>
          <a:prstGeom prst="rect">
            <a:avLst/>
          </a:prstGeom>
          <a:noFill/>
          <a:ln w="9525">
            <a:noFill/>
            <a:miter lim="800000"/>
            <a:headEnd/>
            <a:tailEnd/>
          </a:ln>
        </p:spPr>
      </p:pic>
      <p:sp>
        <p:nvSpPr>
          <p:cNvPr id="41987" name="Rectangle 8"/>
          <p:cNvSpPr>
            <a:spLocks noChangeArrowheads="1"/>
          </p:cNvSpPr>
          <p:nvPr/>
        </p:nvSpPr>
        <p:spPr bwMode="auto">
          <a:xfrm>
            <a:off x="428625" y="1643063"/>
            <a:ext cx="8715375" cy="1016000"/>
          </a:xfrm>
          <a:prstGeom prst="rect">
            <a:avLst/>
          </a:prstGeom>
          <a:noFill/>
          <a:ln w="9525">
            <a:noFill/>
            <a:miter lim="800000"/>
            <a:headEnd/>
            <a:tailEnd/>
          </a:ln>
        </p:spPr>
        <p:txBody>
          <a:bodyPr anchor="ctr">
            <a:spAutoFit/>
          </a:bodyPr>
          <a:lstStyle/>
          <a:p>
            <a:pPr eaLnBrk="0" hangingPunct="0">
              <a:tabLst>
                <a:tab pos="1073150" algn="l"/>
              </a:tabLst>
            </a:pPr>
            <a:r>
              <a:rPr lang="en-US" sz="2000">
                <a:solidFill>
                  <a:srgbClr val="002060"/>
                </a:solidFill>
                <a:latin typeface="Times New Roman" pitchFamily="18" charset="0"/>
                <a:cs typeface="Times New Roman" pitchFamily="18" charset="0"/>
              </a:rPr>
              <a:t>The system provides measurement, visualization and monitoring of output electric parameters of high voltage substations, passing feeder computer control of switches,  and disconnections. </a:t>
            </a:r>
            <a:endParaRPr lang="ru-RU" sz="2000" b="1">
              <a:latin typeface="Times New Roman" pitchFamily="18" charset="0"/>
              <a:cs typeface="Times New Roman" pitchFamily="18" charset="0"/>
            </a:endParaRPr>
          </a:p>
        </p:txBody>
      </p:sp>
      <p:sp>
        <p:nvSpPr>
          <p:cNvPr id="41988" name="Rectangle 4"/>
          <p:cNvSpPr>
            <a:spLocks noChangeArrowheads="1"/>
          </p:cNvSpPr>
          <p:nvPr/>
        </p:nvSpPr>
        <p:spPr bwMode="auto">
          <a:xfrm>
            <a:off x="357188" y="928688"/>
            <a:ext cx="8286750" cy="830262"/>
          </a:xfrm>
          <a:prstGeom prst="rect">
            <a:avLst/>
          </a:prstGeom>
          <a:noFill/>
          <a:ln w="9525">
            <a:noFill/>
            <a:miter lim="800000"/>
            <a:headEnd/>
            <a:tailEnd/>
          </a:ln>
        </p:spPr>
        <p:txBody>
          <a:bodyPr>
            <a:spAutoFit/>
          </a:bodyPr>
          <a:lstStyle/>
          <a:p>
            <a:pPr algn="ctr"/>
            <a:r>
              <a:rPr lang="en-US" sz="2400" b="1">
                <a:solidFill>
                  <a:srgbClr val="C00000"/>
                </a:solidFill>
                <a:latin typeface="Times New Roman" pitchFamily="18" charset="0"/>
                <a:cs typeface="Times New Roman" pitchFamily="18" charset="0"/>
              </a:rPr>
              <a:t>System of control of electric parameters of high voltage substations</a:t>
            </a:r>
            <a:endParaRPr lang="ru-RU" sz="2400" b="1">
              <a:solidFill>
                <a:srgbClr val="C00000"/>
              </a:solidFill>
              <a:latin typeface="Times New Roman" pitchFamily="18" charset="0"/>
              <a:cs typeface="Times New Roman" pitchFamily="18" charset="0"/>
            </a:endParaRPr>
          </a:p>
        </p:txBody>
      </p:sp>
      <p:sp>
        <p:nvSpPr>
          <p:cNvPr id="6" name="Rectangle 5"/>
          <p:cNvSpPr/>
          <p:nvPr/>
        </p:nvSpPr>
        <p:spPr>
          <a:xfrm>
            <a:off x="571500" y="428625"/>
            <a:ext cx="8001000" cy="488950"/>
          </a:xfrm>
          <a:prstGeom prst="rect">
            <a:avLst/>
          </a:prstGeom>
        </p:spPr>
        <p:txBody>
          <a:bodyPr>
            <a:spAutoFit/>
          </a:bodyPr>
          <a:lstStyle/>
          <a:p>
            <a:pPr algn="ctr">
              <a:defRPr/>
            </a:pPr>
            <a:r>
              <a:rPr lang="en-US" sz="2600" b="1" dirty="0">
                <a:solidFill>
                  <a:srgbClr val="FF0000"/>
                </a:solidFill>
                <a:effectLst>
                  <a:outerShdw blurRad="38100" dist="38100" dir="2700000" algn="tl">
                    <a:srgbClr val="C0C0C0"/>
                  </a:outerShdw>
                </a:effectLst>
                <a:latin typeface="Times New Roman" pitchFamily="18" charset="0"/>
                <a:cs typeface="Times New Roman" pitchFamily="18" charset="0"/>
              </a:rPr>
              <a:t>Faculty of informatics and control systems</a:t>
            </a:r>
            <a:endParaRPr lang="en-US" sz="2600" dirty="0">
              <a:solidFill>
                <a:srgbClr val="FF0000"/>
              </a:solidFill>
              <a:effectLst>
                <a:outerShdw blurRad="38100" dist="38100" dir="2700000" algn="tl">
                  <a:srgbClr val="C0C0C0"/>
                </a:outerShdw>
              </a:effectLst>
              <a:latin typeface="Times New Roman" pitchFamily="18" charset="0"/>
              <a:cs typeface="Times New Roman" pitchFamily="18" charset="0"/>
            </a:endParaRPr>
          </a:p>
        </p:txBody>
      </p:sp>
      <p:grpSp>
        <p:nvGrpSpPr>
          <p:cNvPr id="41991" name="Group 17"/>
          <p:cNvGrpSpPr>
            <a:grpSpLocks/>
          </p:cNvGrpSpPr>
          <p:nvPr/>
        </p:nvGrpSpPr>
        <p:grpSpPr bwMode="auto">
          <a:xfrm>
            <a:off x="2786063" y="4714875"/>
            <a:ext cx="5500687" cy="2143125"/>
            <a:chOff x="1693" y="2034"/>
            <a:chExt cx="7568" cy="5760"/>
          </a:xfrm>
        </p:grpSpPr>
        <p:pic>
          <p:nvPicPr>
            <p:cNvPr id="41994" name="Picture 18"/>
            <p:cNvPicPr>
              <a:picLocks noChangeAspect="1" noChangeArrowheads="1"/>
            </p:cNvPicPr>
            <p:nvPr/>
          </p:nvPicPr>
          <p:blipFill>
            <a:blip r:embed="rId5" cstate="print">
              <a:lum bright="12000"/>
            </a:blip>
            <a:srcRect t="6548" r="4982"/>
            <a:stretch>
              <a:fillRect/>
            </a:stretch>
          </p:blipFill>
          <p:spPr bwMode="auto">
            <a:xfrm>
              <a:off x="2283" y="2418"/>
              <a:ext cx="6840" cy="4068"/>
            </a:xfrm>
            <a:prstGeom prst="rect">
              <a:avLst/>
            </a:prstGeom>
            <a:noFill/>
            <a:ln w="9525">
              <a:noFill/>
              <a:miter lim="800000"/>
              <a:headEnd/>
              <a:tailEnd/>
            </a:ln>
          </p:spPr>
        </p:pic>
        <p:sp>
          <p:nvSpPr>
            <p:cNvPr id="41995" name="Freeform 19"/>
            <p:cNvSpPr>
              <a:spLocks/>
            </p:cNvSpPr>
            <p:nvPr/>
          </p:nvSpPr>
          <p:spPr bwMode="auto">
            <a:xfrm>
              <a:off x="1890" y="2034"/>
              <a:ext cx="5708" cy="4866"/>
            </a:xfrm>
            <a:custGeom>
              <a:avLst/>
              <a:gdLst>
                <a:gd name="T0" fmla="*/ 1170 w 5708"/>
                <a:gd name="T1" fmla="*/ 2809 h 5145"/>
                <a:gd name="T2" fmla="*/ 870 w 5708"/>
                <a:gd name="T3" fmla="*/ 2663 h 5145"/>
                <a:gd name="T4" fmla="*/ 765 w 5708"/>
                <a:gd name="T5" fmla="*/ 2603 h 5145"/>
                <a:gd name="T6" fmla="*/ 705 w 5708"/>
                <a:gd name="T7" fmla="*/ 2585 h 5145"/>
                <a:gd name="T8" fmla="*/ 450 w 5708"/>
                <a:gd name="T9" fmla="*/ 2466 h 5145"/>
                <a:gd name="T10" fmla="*/ 255 w 5708"/>
                <a:gd name="T11" fmla="*/ 2276 h 5145"/>
                <a:gd name="T12" fmla="*/ 225 w 5708"/>
                <a:gd name="T13" fmla="*/ 2216 h 5145"/>
                <a:gd name="T14" fmla="*/ 150 w 5708"/>
                <a:gd name="T15" fmla="*/ 2156 h 5145"/>
                <a:gd name="T16" fmla="*/ 60 w 5708"/>
                <a:gd name="T17" fmla="*/ 2053 h 5145"/>
                <a:gd name="T18" fmla="*/ 30 w 5708"/>
                <a:gd name="T19" fmla="*/ 2011 h 5145"/>
                <a:gd name="T20" fmla="*/ 0 w 5708"/>
                <a:gd name="T21" fmla="*/ 1959 h 5145"/>
                <a:gd name="T22" fmla="*/ 75 w 5708"/>
                <a:gd name="T23" fmla="*/ 1349 h 5145"/>
                <a:gd name="T24" fmla="*/ 135 w 5708"/>
                <a:gd name="T25" fmla="*/ 1236 h 5145"/>
                <a:gd name="T26" fmla="*/ 255 w 5708"/>
                <a:gd name="T27" fmla="*/ 929 h 5145"/>
                <a:gd name="T28" fmla="*/ 270 w 5708"/>
                <a:gd name="T29" fmla="*/ 893 h 5145"/>
                <a:gd name="T30" fmla="*/ 315 w 5708"/>
                <a:gd name="T31" fmla="*/ 859 h 5145"/>
                <a:gd name="T32" fmla="*/ 450 w 5708"/>
                <a:gd name="T33" fmla="*/ 721 h 5145"/>
                <a:gd name="T34" fmla="*/ 540 w 5708"/>
                <a:gd name="T35" fmla="*/ 643 h 5145"/>
                <a:gd name="T36" fmla="*/ 645 w 5708"/>
                <a:gd name="T37" fmla="*/ 550 h 5145"/>
                <a:gd name="T38" fmla="*/ 720 w 5708"/>
                <a:gd name="T39" fmla="*/ 491 h 5145"/>
                <a:gd name="T40" fmla="*/ 810 w 5708"/>
                <a:gd name="T41" fmla="*/ 404 h 5145"/>
                <a:gd name="T42" fmla="*/ 870 w 5708"/>
                <a:gd name="T43" fmla="*/ 343 h 5145"/>
                <a:gd name="T44" fmla="*/ 930 w 5708"/>
                <a:gd name="T45" fmla="*/ 291 h 5145"/>
                <a:gd name="T46" fmla="*/ 945 w 5708"/>
                <a:gd name="T47" fmla="*/ 267 h 5145"/>
                <a:gd name="T48" fmla="*/ 1110 w 5708"/>
                <a:gd name="T49" fmla="*/ 197 h 5145"/>
                <a:gd name="T50" fmla="*/ 1140 w 5708"/>
                <a:gd name="T51" fmla="*/ 172 h 5145"/>
                <a:gd name="T52" fmla="*/ 1515 w 5708"/>
                <a:gd name="T53" fmla="*/ 103 h 5145"/>
                <a:gd name="T54" fmla="*/ 2025 w 5708"/>
                <a:gd name="T55" fmla="*/ 77 h 5145"/>
                <a:gd name="T56" fmla="*/ 2115 w 5708"/>
                <a:gd name="T57" fmla="*/ 60 h 5145"/>
                <a:gd name="T58" fmla="*/ 2295 w 5708"/>
                <a:gd name="T59" fmla="*/ 52 h 5145"/>
                <a:gd name="T60" fmla="*/ 2910 w 5708"/>
                <a:gd name="T61" fmla="*/ 0 h 5145"/>
                <a:gd name="T62" fmla="*/ 3570 w 5708"/>
                <a:gd name="T63" fmla="*/ 9 h 5145"/>
                <a:gd name="T64" fmla="*/ 3990 w 5708"/>
                <a:gd name="T65" fmla="*/ 43 h 5145"/>
                <a:gd name="T66" fmla="*/ 4440 w 5708"/>
                <a:gd name="T67" fmla="*/ 120 h 5145"/>
                <a:gd name="T68" fmla="*/ 4650 w 5708"/>
                <a:gd name="T69" fmla="*/ 164 h 5145"/>
                <a:gd name="T70" fmla="*/ 4815 w 5708"/>
                <a:gd name="T71" fmla="*/ 189 h 5145"/>
                <a:gd name="T72" fmla="*/ 4950 w 5708"/>
                <a:gd name="T73" fmla="*/ 230 h 5145"/>
                <a:gd name="T74" fmla="*/ 5085 w 5708"/>
                <a:gd name="T75" fmla="*/ 257 h 5145"/>
                <a:gd name="T76" fmla="*/ 5205 w 5708"/>
                <a:gd name="T77" fmla="*/ 291 h 5145"/>
                <a:gd name="T78" fmla="*/ 5295 w 5708"/>
                <a:gd name="T79" fmla="*/ 309 h 5145"/>
                <a:gd name="T80" fmla="*/ 5340 w 5708"/>
                <a:gd name="T81" fmla="*/ 336 h 5145"/>
                <a:gd name="T82" fmla="*/ 5445 w 5708"/>
                <a:gd name="T83" fmla="*/ 361 h 5145"/>
                <a:gd name="T84" fmla="*/ 5490 w 5708"/>
                <a:gd name="T85" fmla="*/ 395 h 5145"/>
                <a:gd name="T86" fmla="*/ 5550 w 5708"/>
                <a:gd name="T87" fmla="*/ 429 h 5145"/>
                <a:gd name="T88" fmla="*/ 5625 w 5708"/>
                <a:gd name="T89" fmla="*/ 497 h 5145"/>
                <a:gd name="T90" fmla="*/ 5535 w 5708"/>
                <a:gd name="T91" fmla="*/ 1521 h 5145"/>
                <a:gd name="T92" fmla="*/ 5550 w 5708"/>
                <a:gd name="T93" fmla="*/ 2165 h 5145"/>
                <a:gd name="T94" fmla="*/ 5535 w 5708"/>
                <a:gd name="T95" fmla="*/ 2422 h 5145"/>
                <a:gd name="T96" fmla="*/ 5520 w 5708"/>
                <a:gd name="T97" fmla="*/ 2756 h 5145"/>
                <a:gd name="T98" fmla="*/ 5415 w 5708"/>
                <a:gd name="T99" fmla="*/ 2843 h 5145"/>
                <a:gd name="T100" fmla="*/ 5160 w 5708"/>
                <a:gd name="T101" fmla="*/ 2895 h 5145"/>
                <a:gd name="T102" fmla="*/ 4470 w 5708"/>
                <a:gd name="T103" fmla="*/ 2921 h 5145"/>
                <a:gd name="T104" fmla="*/ 3615 w 5708"/>
                <a:gd name="T105" fmla="*/ 2945 h 5145"/>
                <a:gd name="T106" fmla="*/ 2925 w 5708"/>
                <a:gd name="T107" fmla="*/ 2938 h 5145"/>
                <a:gd name="T108" fmla="*/ 2355 w 5708"/>
                <a:gd name="T109" fmla="*/ 2903 h 5145"/>
                <a:gd name="T110" fmla="*/ 2100 w 5708"/>
                <a:gd name="T111" fmla="*/ 2878 h 5145"/>
                <a:gd name="T112" fmla="*/ 1800 w 5708"/>
                <a:gd name="T113" fmla="*/ 2817 h 5145"/>
                <a:gd name="T114" fmla="*/ 1350 w 5708"/>
                <a:gd name="T115" fmla="*/ 2775 h 5145"/>
                <a:gd name="T116" fmla="*/ 1095 w 5708"/>
                <a:gd name="T117" fmla="*/ 2775 h 514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708"/>
                <a:gd name="T178" fmla="*/ 0 h 5145"/>
                <a:gd name="T179" fmla="*/ 5708 w 5708"/>
                <a:gd name="T180" fmla="*/ 5145 h 514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708" h="5145">
                  <a:moveTo>
                    <a:pt x="1170" y="4905"/>
                  </a:moveTo>
                  <a:cubicBezTo>
                    <a:pt x="1084" y="4798"/>
                    <a:pt x="969" y="4739"/>
                    <a:pt x="870" y="4650"/>
                  </a:cubicBezTo>
                  <a:cubicBezTo>
                    <a:pt x="833" y="4617"/>
                    <a:pt x="800" y="4580"/>
                    <a:pt x="765" y="4545"/>
                  </a:cubicBezTo>
                  <a:cubicBezTo>
                    <a:pt x="749" y="4529"/>
                    <a:pt x="722" y="4529"/>
                    <a:pt x="705" y="4515"/>
                  </a:cubicBezTo>
                  <a:cubicBezTo>
                    <a:pt x="618" y="4441"/>
                    <a:pt x="561" y="4342"/>
                    <a:pt x="450" y="4305"/>
                  </a:cubicBezTo>
                  <a:cubicBezTo>
                    <a:pt x="362" y="4217"/>
                    <a:pt x="299" y="4093"/>
                    <a:pt x="255" y="3975"/>
                  </a:cubicBezTo>
                  <a:cubicBezTo>
                    <a:pt x="242" y="3941"/>
                    <a:pt x="239" y="3903"/>
                    <a:pt x="225" y="3870"/>
                  </a:cubicBezTo>
                  <a:cubicBezTo>
                    <a:pt x="214" y="3845"/>
                    <a:pt x="160" y="3782"/>
                    <a:pt x="150" y="3765"/>
                  </a:cubicBezTo>
                  <a:cubicBezTo>
                    <a:pt x="102" y="3678"/>
                    <a:pt x="134" y="3659"/>
                    <a:pt x="60" y="3585"/>
                  </a:cubicBezTo>
                  <a:cubicBezTo>
                    <a:pt x="50" y="3560"/>
                    <a:pt x="39" y="3535"/>
                    <a:pt x="30" y="3510"/>
                  </a:cubicBezTo>
                  <a:cubicBezTo>
                    <a:pt x="19" y="3480"/>
                    <a:pt x="0" y="3420"/>
                    <a:pt x="0" y="3420"/>
                  </a:cubicBezTo>
                  <a:cubicBezTo>
                    <a:pt x="10" y="3040"/>
                    <a:pt x="16" y="2722"/>
                    <a:pt x="75" y="2355"/>
                  </a:cubicBezTo>
                  <a:cubicBezTo>
                    <a:pt x="89" y="2267"/>
                    <a:pt x="88" y="2230"/>
                    <a:pt x="135" y="2160"/>
                  </a:cubicBezTo>
                  <a:cubicBezTo>
                    <a:pt x="170" y="1975"/>
                    <a:pt x="196" y="1797"/>
                    <a:pt x="255" y="1620"/>
                  </a:cubicBezTo>
                  <a:cubicBezTo>
                    <a:pt x="262" y="1600"/>
                    <a:pt x="261" y="1578"/>
                    <a:pt x="270" y="1560"/>
                  </a:cubicBezTo>
                  <a:cubicBezTo>
                    <a:pt x="281" y="1538"/>
                    <a:pt x="303" y="1522"/>
                    <a:pt x="315" y="1500"/>
                  </a:cubicBezTo>
                  <a:cubicBezTo>
                    <a:pt x="362" y="1415"/>
                    <a:pt x="380" y="1330"/>
                    <a:pt x="450" y="1260"/>
                  </a:cubicBezTo>
                  <a:cubicBezTo>
                    <a:pt x="469" y="1204"/>
                    <a:pt x="507" y="1174"/>
                    <a:pt x="540" y="1125"/>
                  </a:cubicBezTo>
                  <a:cubicBezTo>
                    <a:pt x="561" y="1041"/>
                    <a:pt x="588" y="1026"/>
                    <a:pt x="645" y="960"/>
                  </a:cubicBezTo>
                  <a:cubicBezTo>
                    <a:pt x="673" y="927"/>
                    <a:pt x="694" y="889"/>
                    <a:pt x="720" y="855"/>
                  </a:cubicBezTo>
                  <a:cubicBezTo>
                    <a:pt x="740" y="795"/>
                    <a:pt x="772" y="756"/>
                    <a:pt x="810" y="705"/>
                  </a:cubicBezTo>
                  <a:cubicBezTo>
                    <a:pt x="835" y="630"/>
                    <a:pt x="812" y="683"/>
                    <a:pt x="870" y="600"/>
                  </a:cubicBezTo>
                  <a:cubicBezTo>
                    <a:pt x="891" y="570"/>
                    <a:pt x="919" y="544"/>
                    <a:pt x="930" y="510"/>
                  </a:cubicBezTo>
                  <a:cubicBezTo>
                    <a:pt x="935" y="495"/>
                    <a:pt x="935" y="477"/>
                    <a:pt x="945" y="465"/>
                  </a:cubicBezTo>
                  <a:cubicBezTo>
                    <a:pt x="978" y="426"/>
                    <a:pt x="1059" y="362"/>
                    <a:pt x="1110" y="345"/>
                  </a:cubicBezTo>
                  <a:cubicBezTo>
                    <a:pt x="1120" y="330"/>
                    <a:pt x="1124" y="308"/>
                    <a:pt x="1140" y="300"/>
                  </a:cubicBezTo>
                  <a:cubicBezTo>
                    <a:pt x="1205" y="267"/>
                    <a:pt x="1426" y="198"/>
                    <a:pt x="1515" y="180"/>
                  </a:cubicBezTo>
                  <a:cubicBezTo>
                    <a:pt x="1694" y="61"/>
                    <a:pt x="1502" y="177"/>
                    <a:pt x="2025" y="135"/>
                  </a:cubicBezTo>
                  <a:cubicBezTo>
                    <a:pt x="2057" y="132"/>
                    <a:pt x="2084" y="110"/>
                    <a:pt x="2115" y="105"/>
                  </a:cubicBezTo>
                  <a:cubicBezTo>
                    <a:pt x="2174" y="95"/>
                    <a:pt x="2235" y="95"/>
                    <a:pt x="2295" y="90"/>
                  </a:cubicBezTo>
                  <a:cubicBezTo>
                    <a:pt x="2496" y="40"/>
                    <a:pt x="2704" y="15"/>
                    <a:pt x="2910" y="0"/>
                  </a:cubicBezTo>
                  <a:cubicBezTo>
                    <a:pt x="3130" y="5"/>
                    <a:pt x="3350" y="7"/>
                    <a:pt x="3570" y="15"/>
                  </a:cubicBezTo>
                  <a:cubicBezTo>
                    <a:pt x="3715" y="20"/>
                    <a:pt x="3847" y="59"/>
                    <a:pt x="3990" y="75"/>
                  </a:cubicBezTo>
                  <a:cubicBezTo>
                    <a:pt x="4111" y="156"/>
                    <a:pt x="4309" y="177"/>
                    <a:pt x="4440" y="210"/>
                  </a:cubicBezTo>
                  <a:cubicBezTo>
                    <a:pt x="4552" y="238"/>
                    <a:pt x="4481" y="217"/>
                    <a:pt x="4650" y="285"/>
                  </a:cubicBezTo>
                  <a:cubicBezTo>
                    <a:pt x="4820" y="353"/>
                    <a:pt x="4664" y="285"/>
                    <a:pt x="4815" y="330"/>
                  </a:cubicBezTo>
                  <a:cubicBezTo>
                    <a:pt x="4974" y="378"/>
                    <a:pt x="4812" y="336"/>
                    <a:pt x="4950" y="405"/>
                  </a:cubicBezTo>
                  <a:cubicBezTo>
                    <a:pt x="4992" y="426"/>
                    <a:pt x="5043" y="429"/>
                    <a:pt x="5085" y="450"/>
                  </a:cubicBezTo>
                  <a:cubicBezTo>
                    <a:pt x="5125" y="470"/>
                    <a:pt x="5163" y="496"/>
                    <a:pt x="5205" y="510"/>
                  </a:cubicBezTo>
                  <a:cubicBezTo>
                    <a:pt x="5235" y="520"/>
                    <a:pt x="5295" y="540"/>
                    <a:pt x="5295" y="540"/>
                  </a:cubicBezTo>
                  <a:cubicBezTo>
                    <a:pt x="5310" y="555"/>
                    <a:pt x="5322" y="574"/>
                    <a:pt x="5340" y="585"/>
                  </a:cubicBezTo>
                  <a:cubicBezTo>
                    <a:pt x="5420" y="631"/>
                    <a:pt x="5380" y="565"/>
                    <a:pt x="5445" y="630"/>
                  </a:cubicBezTo>
                  <a:cubicBezTo>
                    <a:pt x="5463" y="648"/>
                    <a:pt x="5474" y="671"/>
                    <a:pt x="5490" y="690"/>
                  </a:cubicBezTo>
                  <a:cubicBezTo>
                    <a:pt x="5509" y="711"/>
                    <a:pt x="5533" y="727"/>
                    <a:pt x="5550" y="750"/>
                  </a:cubicBezTo>
                  <a:cubicBezTo>
                    <a:pt x="5578" y="788"/>
                    <a:pt x="5625" y="870"/>
                    <a:pt x="5625" y="870"/>
                  </a:cubicBezTo>
                  <a:cubicBezTo>
                    <a:pt x="5610" y="2369"/>
                    <a:pt x="5708" y="1961"/>
                    <a:pt x="5535" y="2655"/>
                  </a:cubicBezTo>
                  <a:cubicBezTo>
                    <a:pt x="5517" y="3031"/>
                    <a:pt x="5521" y="3404"/>
                    <a:pt x="5550" y="3780"/>
                  </a:cubicBezTo>
                  <a:cubicBezTo>
                    <a:pt x="5545" y="3930"/>
                    <a:pt x="5539" y="4080"/>
                    <a:pt x="5535" y="4230"/>
                  </a:cubicBezTo>
                  <a:cubicBezTo>
                    <a:pt x="5529" y="4425"/>
                    <a:pt x="5534" y="4620"/>
                    <a:pt x="5520" y="4815"/>
                  </a:cubicBezTo>
                  <a:cubicBezTo>
                    <a:pt x="5517" y="4863"/>
                    <a:pt x="5437" y="4921"/>
                    <a:pt x="5415" y="4965"/>
                  </a:cubicBezTo>
                  <a:cubicBezTo>
                    <a:pt x="5361" y="5073"/>
                    <a:pt x="5293" y="5043"/>
                    <a:pt x="5160" y="5055"/>
                  </a:cubicBezTo>
                  <a:cubicBezTo>
                    <a:pt x="4923" y="5077"/>
                    <a:pt x="4717" y="5091"/>
                    <a:pt x="4470" y="5100"/>
                  </a:cubicBezTo>
                  <a:cubicBezTo>
                    <a:pt x="4180" y="5122"/>
                    <a:pt x="3911" y="5137"/>
                    <a:pt x="3615" y="5145"/>
                  </a:cubicBezTo>
                  <a:cubicBezTo>
                    <a:pt x="3385" y="5140"/>
                    <a:pt x="3155" y="5138"/>
                    <a:pt x="2925" y="5130"/>
                  </a:cubicBezTo>
                  <a:cubicBezTo>
                    <a:pt x="2735" y="5123"/>
                    <a:pt x="2545" y="5082"/>
                    <a:pt x="2355" y="5070"/>
                  </a:cubicBezTo>
                  <a:cubicBezTo>
                    <a:pt x="2348" y="5069"/>
                    <a:pt x="2159" y="5046"/>
                    <a:pt x="2100" y="5025"/>
                  </a:cubicBezTo>
                  <a:cubicBezTo>
                    <a:pt x="1996" y="4988"/>
                    <a:pt x="1906" y="4949"/>
                    <a:pt x="1800" y="4920"/>
                  </a:cubicBezTo>
                  <a:cubicBezTo>
                    <a:pt x="1652" y="4880"/>
                    <a:pt x="1503" y="4860"/>
                    <a:pt x="1350" y="4845"/>
                  </a:cubicBezTo>
                  <a:cubicBezTo>
                    <a:pt x="1266" y="4817"/>
                    <a:pt x="1182" y="4845"/>
                    <a:pt x="1095" y="4845"/>
                  </a:cubicBezTo>
                </a:path>
              </a:pathLst>
            </a:custGeom>
            <a:noFill/>
            <a:ln w="19050">
              <a:solidFill>
                <a:srgbClr val="000000"/>
              </a:solidFill>
              <a:prstDash val="dash"/>
              <a:round/>
              <a:headEnd/>
              <a:tailEnd/>
            </a:ln>
          </p:spPr>
          <p:txBody>
            <a:bodyPr/>
            <a:lstStyle/>
            <a:p>
              <a:endParaRPr lang="en-US"/>
            </a:p>
          </p:txBody>
        </p:sp>
        <p:sp>
          <p:nvSpPr>
            <p:cNvPr id="41996" name="Freeform 20"/>
            <p:cNvSpPr>
              <a:spLocks/>
            </p:cNvSpPr>
            <p:nvPr/>
          </p:nvSpPr>
          <p:spPr bwMode="auto">
            <a:xfrm>
              <a:off x="7641" y="2214"/>
              <a:ext cx="1620" cy="4605"/>
            </a:xfrm>
            <a:custGeom>
              <a:avLst/>
              <a:gdLst>
                <a:gd name="T0" fmla="*/ 0 w 5708"/>
                <a:gd name="T1" fmla="*/ 1618 h 5145"/>
                <a:gd name="T2" fmla="*/ 0 w 5708"/>
                <a:gd name="T3" fmla="*/ 1534 h 5145"/>
                <a:gd name="T4" fmla="*/ 0 w 5708"/>
                <a:gd name="T5" fmla="*/ 1500 h 5145"/>
                <a:gd name="T6" fmla="*/ 0 w 5708"/>
                <a:gd name="T7" fmla="*/ 1489 h 5145"/>
                <a:gd name="T8" fmla="*/ 0 w 5708"/>
                <a:gd name="T9" fmla="*/ 1420 h 5145"/>
                <a:gd name="T10" fmla="*/ 0 w 5708"/>
                <a:gd name="T11" fmla="*/ 1311 h 5145"/>
                <a:gd name="T12" fmla="*/ 0 w 5708"/>
                <a:gd name="T13" fmla="*/ 1277 h 5145"/>
                <a:gd name="T14" fmla="*/ 0 w 5708"/>
                <a:gd name="T15" fmla="*/ 1241 h 5145"/>
                <a:gd name="T16" fmla="*/ 0 w 5708"/>
                <a:gd name="T17" fmla="*/ 1183 h 5145"/>
                <a:gd name="T18" fmla="*/ 0 w 5708"/>
                <a:gd name="T19" fmla="*/ 1158 h 5145"/>
                <a:gd name="T20" fmla="*/ 0 w 5708"/>
                <a:gd name="T21" fmla="*/ 1129 h 5145"/>
                <a:gd name="T22" fmla="*/ 0 w 5708"/>
                <a:gd name="T23" fmla="*/ 777 h 5145"/>
                <a:gd name="T24" fmla="*/ 0 w 5708"/>
                <a:gd name="T25" fmla="*/ 713 h 5145"/>
                <a:gd name="T26" fmla="*/ 0 w 5708"/>
                <a:gd name="T27" fmla="*/ 535 h 5145"/>
                <a:gd name="T28" fmla="*/ 0 w 5708"/>
                <a:gd name="T29" fmla="*/ 516 h 5145"/>
                <a:gd name="T30" fmla="*/ 0 w 5708"/>
                <a:gd name="T31" fmla="*/ 495 h 5145"/>
                <a:gd name="T32" fmla="*/ 0 w 5708"/>
                <a:gd name="T33" fmla="*/ 416 h 5145"/>
                <a:gd name="T34" fmla="*/ 0 w 5708"/>
                <a:gd name="T35" fmla="*/ 371 h 5145"/>
                <a:gd name="T36" fmla="*/ 0 w 5708"/>
                <a:gd name="T37" fmla="*/ 317 h 5145"/>
                <a:gd name="T38" fmla="*/ 0 w 5708"/>
                <a:gd name="T39" fmla="*/ 282 h 5145"/>
                <a:gd name="T40" fmla="*/ 0 w 5708"/>
                <a:gd name="T41" fmla="*/ 233 h 5145"/>
                <a:gd name="T42" fmla="*/ 0 w 5708"/>
                <a:gd name="T43" fmla="*/ 199 h 5145"/>
                <a:gd name="T44" fmla="*/ 0 w 5708"/>
                <a:gd name="T45" fmla="*/ 168 h 5145"/>
                <a:gd name="T46" fmla="*/ 0 w 5708"/>
                <a:gd name="T47" fmla="*/ 154 h 5145"/>
                <a:gd name="T48" fmla="*/ 0 w 5708"/>
                <a:gd name="T49" fmla="*/ 114 h 5145"/>
                <a:gd name="T50" fmla="*/ 0 w 5708"/>
                <a:gd name="T51" fmla="*/ 99 h 5145"/>
                <a:gd name="T52" fmla="*/ 0 w 5708"/>
                <a:gd name="T53" fmla="*/ 58 h 5145"/>
                <a:gd name="T54" fmla="*/ 0 w 5708"/>
                <a:gd name="T55" fmla="*/ 45 h 5145"/>
                <a:gd name="T56" fmla="*/ 0 w 5708"/>
                <a:gd name="T57" fmla="*/ 34 h 5145"/>
                <a:gd name="T58" fmla="*/ 0 w 5708"/>
                <a:gd name="T59" fmla="*/ 30 h 5145"/>
                <a:gd name="T60" fmla="*/ 0 w 5708"/>
                <a:gd name="T61" fmla="*/ 0 h 5145"/>
                <a:gd name="T62" fmla="*/ 0 w 5708"/>
                <a:gd name="T63" fmla="*/ 4 h 5145"/>
                <a:gd name="T64" fmla="*/ 0 w 5708"/>
                <a:gd name="T65" fmla="*/ 24 h 5145"/>
                <a:gd name="T66" fmla="*/ 0 w 5708"/>
                <a:gd name="T67" fmla="*/ 69 h 5145"/>
                <a:gd name="T68" fmla="*/ 0 w 5708"/>
                <a:gd name="T69" fmla="*/ 95 h 5145"/>
                <a:gd name="T70" fmla="*/ 0 w 5708"/>
                <a:gd name="T71" fmla="*/ 108 h 5145"/>
                <a:gd name="T72" fmla="*/ 0 w 5708"/>
                <a:gd name="T73" fmla="*/ 133 h 5145"/>
                <a:gd name="T74" fmla="*/ 0 w 5708"/>
                <a:gd name="T75" fmla="*/ 149 h 5145"/>
                <a:gd name="T76" fmla="*/ 0 w 5708"/>
                <a:gd name="T77" fmla="*/ 168 h 5145"/>
                <a:gd name="T78" fmla="*/ 0 w 5708"/>
                <a:gd name="T79" fmla="*/ 178 h 5145"/>
                <a:gd name="T80" fmla="*/ 0 w 5708"/>
                <a:gd name="T81" fmla="*/ 194 h 5145"/>
                <a:gd name="T82" fmla="*/ 0 w 5708"/>
                <a:gd name="T83" fmla="*/ 209 h 5145"/>
                <a:gd name="T84" fmla="*/ 0 w 5708"/>
                <a:gd name="T85" fmla="*/ 228 h 5145"/>
                <a:gd name="T86" fmla="*/ 0 w 5708"/>
                <a:gd name="T87" fmla="*/ 248 h 5145"/>
                <a:gd name="T88" fmla="*/ 0 w 5708"/>
                <a:gd name="T89" fmla="*/ 287 h 5145"/>
                <a:gd name="T90" fmla="*/ 0 w 5708"/>
                <a:gd name="T91" fmla="*/ 876 h 5145"/>
                <a:gd name="T92" fmla="*/ 0 w 5708"/>
                <a:gd name="T93" fmla="*/ 1247 h 5145"/>
                <a:gd name="T94" fmla="*/ 0 w 5708"/>
                <a:gd name="T95" fmla="*/ 1396 h 5145"/>
                <a:gd name="T96" fmla="*/ 0 w 5708"/>
                <a:gd name="T97" fmla="*/ 1590 h 5145"/>
                <a:gd name="T98" fmla="*/ 0 w 5708"/>
                <a:gd name="T99" fmla="*/ 1638 h 5145"/>
                <a:gd name="T100" fmla="*/ 0 w 5708"/>
                <a:gd name="T101" fmla="*/ 1667 h 5145"/>
                <a:gd name="T102" fmla="*/ 0 w 5708"/>
                <a:gd name="T103" fmla="*/ 1683 h 5145"/>
                <a:gd name="T104" fmla="*/ 0 w 5708"/>
                <a:gd name="T105" fmla="*/ 1698 h 5145"/>
                <a:gd name="T106" fmla="*/ 0 w 5708"/>
                <a:gd name="T107" fmla="*/ 1693 h 5145"/>
                <a:gd name="T108" fmla="*/ 0 w 5708"/>
                <a:gd name="T109" fmla="*/ 1672 h 5145"/>
                <a:gd name="T110" fmla="*/ 0 w 5708"/>
                <a:gd name="T111" fmla="*/ 1659 h 5145"/>
                <a:gd name="T112" fmla="*/ 0 w 5708"/>
                <a:gd name="T113" fmla="*/ 1623 h 5145"/>
                <a:gd name="T114" fmla="*/ 0 w 5708"/>
                <a:gd name="T115" fmla="*/ 1599 h 5145"/>
                <a:gd name="T116" fmla="*/ 0 w 5708"/>
                <a:gd name="T117" fmla="*/ 1599 h 514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708"/>
                <a:gd name="T178" fmla="*/ 0 h 5145"/>
                <a:gd name="T179" fmla="*/ 5708 w 5708"/>
                <a:gd name="T180" fmla="*/ 5145 h 514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708" h="5145">
                  <a:moveTo>
                    <a:pt x="1170" y="4905"/>
                  </a:moveTo>
                  <a:cubicBezTo>
                    <a:pt x="1084" y="4798"/>
                    <a:pt x="969" y="4739"/>
                    <a:pt x="870" y="4650"/>
                  </a:cubicBezTo>
                  <a:cubicBezTo>
                    <a:pt x="833" y="4617"/>
                    <a:pt x="800" y="4580"/>
                    <a:pt x="765" y="4545"/>
                  </a:cubicBezTo>
                  <a:cubicBezTo>
                    <a:pt x="749" y="4529"/>
                    <a:pt x="722" y="4529"/>
                    <a:pt x="705" y="4515"/>
                  </a:cubicBezTo>
                  <a:cubicBezTo>
                    <a:pt x="618" y="4441"/>
                    <a:pt x="561" y="4342"/>
                    <a:pt x="450" y="4305"/>
                  </a:cubicBezTo>
                  <a:cubicBezTo>
                    <a:pt x="362" y="4217"/>
                    <a:pt x="299" y="4093"/>
                    <a:pt x="255" y="3975"/>
                  </a:cubicBezTo>
                  <a:cubicBezTo>
                    <a:pt x="242" y="3941"/>
                    <a:pt x="239" y="3903"/>
                    <a:pt x="225" y="3870"/>
                  </a:cubicBezTo>
                  <a:cubicBezTo>
                    <a:pt x="214" y="3845"/>
                    <a:pt x="160" y="3782"/>
                    <a:pt x="150" y="3765"/>
                  </a:cubicBezTo>
                  <a:cubicBezTo>
                    <a:pt x="102" y="3678"/>
                    <a:pt x="134" y="3659"/>
                    <a:pt x="60" y="3585"/>
                  </a:cubicBezTo>
                  <a:cubicBezTo>
                    <a:pt x="50" y="3560"/>
                    <a:pt x="39" y="3535"/>
                    <a:pt x="30" y="3510"/>
                  </a:cubicBezTo>
                  <a:cubicBezTo>
                    <a:pt x="19" y="3480"/>
                    <a:pt x="0" y="3420"/>
                    <a:pt x="0" y="3420"/>
                  </a:cubicBezTo>
                  <a:cubicBezTo>
                    <a:pt x="10" y="3040"/>
                    <a:pt x="16" y="2722"/>
                    <a:pt x="75" y="2355"/>
                  </a:cubicBezTo>
                  <a:cubicBezTo>
                    <a:pt x="89" y="2267"/>
                    <a:pt x="88" y="2230"/>
                    <a:pt x="135" y="2160"/>
                  </a:cubicBezTo>
                  <a:cubicBezTo>
                    <a:pt x="170" y="1975"/>
                    <a:pt x="196" y="1797"/>
                    <a:pt x="255" y="1620"/>
                  </a:cubicBezTo>
                  <a:cubicBezTo>
                    <a:pt x="262" y="1600"/>
                    <a:pt x="261" y="1578"/>
                    <a:pt x="270" y="1560"/>
                  </a:cubicBezTo>
                  <a:cubicBezTo>
                    <a:pt x="281" y="1538"/>
                    <a:pt x="303" y="1522"/>
                    <a:pt x="315" y="1500"/>
                  </a:cubicBezTo>
                  <a:cubicBezTo>
                    <a:pt x="362" y="1415"/>
                    <a:pt x="380" y="1330"/>
                    <a:pt x="450" y="1260"/>
                  </a:cubicBezTo>
                  <a:cubicBezTo>
                    <a:pt x="469" y="1204"/>
                    <a:pt x="507" y="1174"/>
                    <a:pt x="540" y="1125"/>
                  </a:cubicBezTo>
                  <a:cubicBezTo>
                    <a:pt x="561" y="1041"/>
                    <a:pt x="588" y="1026"/>
                    <a:pt x="645" y="960"/>
                  </a:cubicBezTo>
                  <a:cubicBezTo>
                    <a:pt x="673" y="927"/>
                    <a:pt x="694" y="889"/>
                    <a:pt x="720" y="855"/>
                  </a:cubicBezTo>
                  <a:cubicBezTo>
                    <a:pt x="740" y="795"/>
                    <a:pt x="772" y="756"/>
                    <a:pt x="810" y="705"/>
                  </a:cubicBezTo>
                  <a:cubicBezTo>
                    <a:pt x="835" y="630"/>
                    <a:pt x="812" y="683"/>
                    <a:pt x="870" y="600"/>
                  </a:cubicBezTo>
                  <a:cubicBezTo>
                    <a:pt x="891" y="570"/>
                    <a:pt x="919" y="544"/>
                    <a:pt x="930" y="510"/>
                  </a:cubicBezTo>
                  <a:cubicBezTo>
                    <a:pt x="935" y="495"/>
                    <a:pt x="935" y="477"/>
                    <a:pt x="945" y="465"/>
                  </a:cubicBezTo>
                  <a:cubicBezTo>
                    <a:pt x="978" y="426"/>
                    <a:pt x="1059" y="362"/>
                    <a:pt x="1110" y="345"/>
                  </a:cubicBezTo>
                  <a:cubicBezTo>
                    <a:pt x="1120" y="330"/>
                    <a:pt x="1124" y="308"/>
                    <a:pt x="1140" y="300"/>
                  </a:cubicBezTo>
                  <a:cubicBezTo>
                    <a:pt x="1205" y="267"/>
                    <a:pt x="1426" y="198"/>
                    <a:pt x="1515" y="180"/>
                  </a:cubicBezTo>
                  <a:cubicBezTo>
                    <a:pt x="1694" y="61"/>
                    <a:pt x="1502" y="177"/>
                    <a:pt x="2025" y="135"/>
                  </a:cubicBezTo>
                  <a:cubicBezTo>
                    <a:pt x="2057" y="132"/>
                    <a:pt x="2084" y="110"/>
                    <a:pt x="2115" y="105"/>
                  </a:cubicBezTo>
                  <a:cubicBezTo>
                    <a:pt x="2174" y="95"/>
                    <a:pt x="2235" y="95"/>
                    <a:pt x="2295" y="90"/>
                  </a:cubicBezTo>
                  <a:cubicBezTo>
                    <a:pt x="2496" y="40"/>
                    <a:pt x="2704" y="15"/>
                    <a:pt x="2910" y="0"/>
                  </a:cubicBezTo>
                  <a:cubicBezTo>
                    <a:pt x="3130" y="5"/>
                    <a:pt x="3350" y="7"/>
                    <a:pt x="3570" y="15"/>
                  </a:cubicBezTo>
                  <a:cubicBezTo>
                    <a:pt x="3715" y="20"/>
                    <a:pt x="3847" y="59"/>
                    <a:pt x="3990" y="75"/>
                  </a:cubicBezTo>
                  <a:cubicBezTo>
                    <a:pt x="4111" y="156"/>
                    <a:pt x="4309" y="177"/>
                    <a:pt x="4440" y="210"/>
                  </a:cubicBezTo>
                  <a:cubicBezTo>
                    <a:pt x="4552" y="238"/>
                    <a:pt x="4481" y="217"/>
                    <a:pt x="4650" y="285"/>
                  </a:cubicBezTo>
                  <a:cubicBezTo>
                    <a:pt x="4820" y="353"/>
                    <a:pt x="4664" y="285"/>
                    <a:pt x="4815" y="330"/>
                  </a:cubicBezTo>
                  <a:cubicBezTo>
                    <a:pt x="4974" y="378"/>
                    <a:pt x="4812" y="336"/>
                    <a:pt x="4950" y="405"/>
                  </a:cubicBezTo>
                  <a:cubicBezTo>
                    <a:pt x="4992" y="426"/>
                    <a:pt x="5043" y="429"/>
                    <a:pt x="5085" y="450"/>
                  </a:cubicBezTo>
                  <a:cubicBezTo>
                    <a:pt x="5125" y="470"/>
                    <a:pt x="5163" y="496"/>
                    <a:pt x="5205" y="510"/>
                  </a:cubicBezTo>
                  <a:cubicBezTo>
                    <a:pt x="5235" y="520"/>
                    <a:pt x="5295" y="540"/>
                    <a:pt x="5295" y="540"/>
                  </a:cubicBezTo>
                  <a:cubicBezTo>
                    <a:pt x="5310" y="555"/>
                    <a:pt x="5322" y="574"/>
                    <a:pt x="5340" y="585"/>
                  </a:cubicBezTo>
                  <a:cubicBezTo>
                    <a:pt x="5420" y="631"/>
                    <a:pt x="5380" y="565"/>
                    <a:pt x="5445" y="630"/>
                  </a:cubicBezTo>
                  <a:cubicBezTo>
                    <a:pt x="5463" y="648"/>
                    <a:pt x="5474" y="671"/>
                    <a:pt x="5490" y="690"/>
                  </a:cubicBezTo>
                  <a:cubicBezTo>
                    <a:pt x="5509" y="711"/>
                    <a:pt x="5533" y="727"/>
                    <a:pt x="5550" y="750"/>
                  </a:cubicBezTo>
                  <a:cubicBezTo>
                    <a:pt x="5578" y="788"/>
                    <a:pt x="5625" y="870"/>
                    <a:pt x="5625" y="870"/>
                  </a:cubicBezTo>
                  <a:cubicBezTo>
                    <a:pt x="5610" y="2369"/>
                    <a:pt x="5708" y="1961"/>
                    <a:pt x="5535" y="2655"/>
                  </a:cubicBezTo>
                  <a:cubicBezTo>
                    <a:pt x="5517" y="3031"/>
                    <a:pt x="5521" y="3404"/>
                    <a:pt x="5550" y="3780"/>
                  </a:cubicBezTo>
                  <a:cubicBezTo>
                    <a:pt x="5545" y="3930"/>
                    <a:pt x="5539" y="4080"/>
                    <a:pt x="5535" y="4230"/>
                  </a:cubicBezTo>
                  <a:cubicBezTo>
                    <a:pt x="5529" y="4425"/>
                    <a:pt x="5534" y="4620"/>
                    <a:pt x="5520" y="4815"/>
                  </a:cubicBezTo>
                  <a:cubicBezTo>
                    <a:pt x="5517" y="4863"/>
                    <a:pt x="5437" y="4921"/>
                    <a:pt x="5415" y="4965"/>
                  </a:cubicBezTo>
                  <a:cubicBezTo>
                    <a:pt x="5361" y="5073"/>
                    <a:pt x="5293" y="5043"/>
                    <a:pt x="5160" y="5055"/>
                  </a:cubicBezTo>
                  <a:cubicBezTo>
                    <a:pt x="4923" y="5077"/>
                    <a:pt x="4717" y="5091"/>
                    <a:pt x="4470" y="5100"/>
                  </a:cubicBezTo>
                  <a:cubicBezTo>
                    <a:pt x="4180" y="5122"/>
                    <a:pt x="3911" y="5137"/>
                    <a:pt x="3615" y="5145"/>
                  </a:cubicBezTo>
                  <a:cubicBezTo>
                    <a:pt x="3385" y="5140"/>
                    <a:pt x="3155" y="5138"/>
                    <a:pt x="2925" y="5130"/>
                  </a:cubicBezTo>
                  <a:cubicBezTo>
                    <a:pt x="2735" y="5123"/>
                    <a:pt x="2545" y="5082"/>
                    <a:pt x="2355" y="5070"/>
                  </a:cubicBezTo>
                  <a:cubicBezTo>
                    <a:pt x="2348" y="5069"/>
                    <a:pt x="2159" y="5046"/>
                    <a:pt x="2100" y="5025"/>
                  </a:cubicBezTo>
                  <a:cubicBezTo>
                    <a:pt x="1996" y="4988"/>
                    <a:pt x="1906" y="4949"/>
                    <a:pt x="1800" y="4920"/>
                  </a:cubicBezTo>
                  <a:cubicBezTo>
                    <a:pt x="1652" y="4880"/>
                    <a:pt x="1503" y="4860"/>
                    <a:pt x="1350" y="4845"/>
                  </a:cubicBezTo>
                  <a:cubicBezTo>
                    <a:pt x="1266" y="4817"/>
                    <a:pt x="1182" y="4845"/>
                    <a:pt x="1095" y="4845"/>
                  </a:cubicBezTo>
                </a:path>
              </a:pathLst>
            </a:custGeom>
            <a:noFill/>
            <a:ln w="19050">
              <a:solidFill>
                <a:srgbClr val="000000"/>
              </a:solidFill>
              <a:prstDash val="dash"/>
              <a:round/>
              <a:headEnd/>
              <a:tailEnd/>
            </a:ln>
          </p:spPr>
          <p:txBody>
            <a:bodyPr/>
            <a:lstStyle/>
            <a:p>
              <a:endParaRPr lang="en-US"/>
            </a:p>
          </p:txBody>
        </p:sp>
        <p:sp>
          <p:nvSpPr>
            <p:cNvPr id="41997" name="AutoShape 21"/>
            <p:cNvSpPr>
              <a:spLocks noChangeArrowheads="1"/>
            </p:cNvSpPr>
            <p:nvPr/>
          </p:nvSpPr>
          <p:spPr bwMode="auto">
            <a:xfrm>
              <a:off x="1693" y="7026"/>
              <a:ext cx="1966" cy="528"/>
            </a:xfrm>
            <a:prstGeom prst="wedgeRectCallout">
              <a:avLst>
                <a:gd name="adj1" fmla="val 9014"/>
                <a:gd name="adj2" fmla="val -162500"/>
              </a:avLst>
            </a:prstGeom>
            <a:noFill/>
            <a:ln w="9525">
              <a:solidFill>
                <a:srgbClr val="000000"/>
              </a:solidFill>
              <a:miter lim="800000"/>
              <a:headEnd/>
              <a:tailEnd/>
            </a:ln>
          </p:spPr>
          <p:txBody>
            <a:bodyPr/>
            <a:lstStyle/>
            <a:p>
              <a:pPr algn="ctr"/>
              <a:r>
                <a:rPr lang="en-US" sz="1000">
                  <a:latin typeface="Times New Roman" pitchFamily="18" charset="0"/>
                  <a:cs typeface="Times New Roman" pitchFamily="18" charset="0"/>
                </a:rPr>
                <a:t>Symbolic circuit field</a:t>
              </a:r>
              <a:endParaRPr lang="ru-RU">
                <a:latin typeface="Times New Roman" pitchFamily="18" charset="0"/>
                <a:cs typeface="Times New Roman" pitchFamily="18" charset="0"/>
              </a:endParaRPr>
            </a:p>
          </p:txBody>
        </p:sp>
        <p:sp>
          <p:nvSpPr>
            <p:cNvPr id="41998" name="AutoShape 22"/>
            <p:cNvSpPr>
              <a:spLocks noChangeArrowheads="1"/>
            </p:cNvSpPr>
            <p:nvPr/>
          </p:nvSpPr>
          <p:spPr bwMode="auto">
            <a:xfrm>
              <a:off x="7461" y="7074"/>
              <a:ext cx="1620" cy="720"/>
            </a:xfrm>
            <a:prstGeom prst="wedgeRectCallout">
              <a:avLst>
                <a:gd name="adj1" fmla="val 9014"/>
                <a:gd name="adj2" fmla="val -162500"/>
              </a:avLst>
            </a:prstGeom>
            <a:noFill/>
            <a:ln w="9525">
              <a:solidFill>
                <a:srgbClr val="000000"/>
              </a:solidFill>
              <a:miter lim="800000"/>
              <a:headEnd/>
              <a:tailEnd/>
            </a:ln>
          </p:spPr>
          <p:txBody>
            <a:bodyPr/>
            <a:lstStyle/>
            <a:p>
              <a:pPr algn="ctr"/>
              <a:r>
                <a:rPr lang="en-US" sz="1000">
                  <a:latin typeface="Times New Roman" pitchFamily="18" charset="0"/>
                  <a:cs typeface="Times New Roman" pitchFamily="18" charset="0"/>
                </a:rPr>
                <a:t>Control field</a:t>
              </a:r>
              <a:endParaRPr lang="ru-RU">
                <a:latin typeface="Times New Roman" pitchFamily="18" charset="0"/>
                <a:cs typeface="Times New Roman" pitchFamily="18" charset="0"/>
              </a:endParaRPr>
            </a:p>
          </p:txBody>
        </p:sp>
      </p:grpSp>
      <p:pic>
        <p:nvPicPr>
          <p:cNvPr id="41992" name="Picture 10" descr="IMG_4776"/>
          <p:cNvPicPr>
            <a:picLocks noChangeAspect="1" noChangeArrowheads="1"/>
          </p:cNvPicPr>
          <p:nvPr/>
        </p:nvPicPr>
        <p:blipFill>
          <a:blip r:embed="rId6" cstate="print"/>
          <a:srcRect l="18518" r="7408" b="27571"/>
          <a:stretch>
            <a:fillRect/>
          </a:stretch>
        </p:blipFill>
        <p:spPr bwMode="auto">
          <a:xfrm>
            <a:off x="214313" y="2714625"/>
            <a:ext cx="2786062" cy="2928938"/>
          </a:xfrm>
          <a:prstGeom prst="rect">
            <a:avLst/>
          </a:prstGeom>
          <a:noFill/>
          <a:ln w="9525">
            <a:noFill/>
            <a:miter lim="800000"/>
            <a:headEnd/>
            <a:tailEnd/>
          </a:ln>
        </p:spPr>
      </p:pic>
      <p:pic>
        <p:nvPicPr>
          <p:cNvPr id="41993" name="Picture 11" descr="IMG_4767"/>
          <p:cNvPicPr>
            <a:picLocks noChangeAspect="1" noChangeArrowheads="1"/>
          </p:cNvPicPr>
          <p:nvPr/>
        </p:nvPicPr>
        <p:blipFill>
          <a:blip r:embed="rId7" cstate="print"/>
          <a:srcRect/>
          <a:stretch>
            <a:fillRect/>
          </a:stretch>
        </p:blipFill>
        <p:spPr bwMode="auto">
          <a:xfrm>
            <a:off x="3786188" y="2571750"/>
            <a:ext cx="2571750" cy="1857375"/>
          </a:xfrm>
          <a:prstGeom prst="rect">
            <a:avLst/>
          </a:prstGeom>
          <a:noFill/>
          <a:ln w="9525">
            <a:noFill/>
            <a:miter lim="800000"/>
            <a:headEnd/>
            <a:tailEnd/>
          </a:ln>
        </p:spPr>
      </p:pic>
    </p:spTree>
  </p:cSld>
  <p:clrMapOvr>
    <a:masterClrMapping/>
  </p:clrMapOvr>
  <p:transition advClick="0">
    <p:comb/>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41" descr="seria_c3020"/>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832600" y="1952625"/>
            <a:ext cx="2179638" cy="1857375"/>
          </a:xfrm>
          <a:prstGeom prst="rect">
            <a:avLst/>
          </a:prstGeom>
          <a:noFill/>
          <a:ln w="9525">
            <a:noFill/>
            <a:miter lim="800000"/>
            <a:headEnd/>
            <a:tailEnd/>
          </a:ln>
        </p:spPr>
      </p:pic>
      <p:pic>
        <p:nvPicPr>
          <p:cNvPr id="43011" name="Picture 42" descr="pan_cap_14"/>
          <p:cNvPicPr>
            <a:picLocks noChangeAspect="1" noChangeArrowheads="1"/>
          </p:cNvPicPr>
          <p:nvPr/>
        </p:nvPicPr>
        <p:blipFill>
          <a:blip r:embed="rId4" cstate="print"/>
          <a:srcRect/>
          <a:stretch>
            <a:fillRect/>
          </a:stretch>
        </p:blipFill>
        <p:spPr bwMode="auto">
          <a:xfrm>
            <a:off x="6400800" y="3932238"/>
            <a:ext cx="2063750" cy="1595437"/>
          </a:xfrm>
          <a:prstGeom prst="rect">
            <a:avLst/>
          </a:prstGeom>
          <a:noFill/>
          <a:ln w="9525">
            <a:noFill/>
            <a:miter lim="800000"/>
            <a:headEnd/>
            <a:tailEnd/>
          </a:ln>
        </p:spPr>
      </p:pic>
      <p:pic>
        <p:nvPicPr>
          <p:cNvPr id="43012" name="Picture 43" descr="Competitive power network meterN14 - NEW">
            <a:hlinkClick r:id="rId5"/>
          </p:cNvPr>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7192963" y="5005388"/>
            <a:ext cx="1574800" cy="1547812"/>
          </a:xfrm>
          <a:prstGeom prst="rect">
            <a:avLst/>
          </a:prstGeom>
          <a:noFill/>
          <a:ln w="9525">
            <a:noFill/>
            <a:miter lim="800000"/>
            <a:headEnd/>
            <a:tailEnd/>
          </a:ln>
        </p:spPr>
      </p:pic>
      <p:sp>
        <p:nvSpPr>
          <p:cNvPr id="64521" name="Text Box 9"/>
          <p:cNvSpPr txBox="1">
            <a:spLocks noChangeArrowheads="1"/>
          </p:cNvSpPr>
          <p:nvPr/>
        </p:nvSpPr>
        <p:spPr bwMode="auto">
          <a:xfrm>
            <a:off x="3286125" y="2428875"/>
            <a:ext cx="3357563" cy="396875"/>
          </a:xfrm>
          <a:prstGeom prst="rect">
            <a:avLst/>
          </a:prstGeom>
          <a:noFill/>
          <a:ln w="9525">
            <a:noFill/>
            <a:miter lim="800000"/>
            <a:headEnd/>
            <a:tailEnd/>
          </a:ln>
          <a:effectLst/>
        </p:spPr>
        <p:txBody>
          <a:bodyPr>
            <a:spAutoFit/>
          </a:bodyPr>
          <a:lstStyle/>
          <a:p>
            <a:pPr>
              <a:spcBef>
                <a:spcPct val="50000"/>
              </a:spcBef>
              <a:defRPr/>
            </a:pPr>
            <a:r>
              <a:rPr lang="en-US" sz="2000" b="1" dirty="0">
                <a:solidFill>
                  <a:srgbClr val="695008"/>
                </a:solidFill>
                <a:effectLst>
                  <a:outerShdw blurRad="38100" dist="38100" dir="2700000" algn="tl">
                    <a:srgbClr val="C0C0C0"/>
                  </a:outerShdw>
                </a:effectLst>
                <a:latin typeface="Times New Roman" pitchFamily="18" charset="0"/>
                <a:cs typeface="Times New Roman" pitchFamily="18" charset="0"/>
              </a:rPr>
              <a:t>Structure of the system</a:t>
            </a:r>
          </a:p>
        </p:txBody>
      </p:sp>
      <p:sp>
        <p:nvSpPr>
          <p:cNvPr id="43014" name="Text Box 10"/>
          <p:cNvSpPr txBox="1">
            <a:spLocks noChangeArrowheads="1"/>
          </p:cNvSpPr>
          <p:nvPr/>
        </p:nvSpPr>
        <p:spPr bwMode="auto">
          <a:xfrm>
            <a:off x="1790700" y="2201863"/>
            <a:ext cx="1028700" cy="571500"/>
          </a:xfrm>
          <a:prstGeom prst="rect">
            <a:avLst/>
          </a:prstGeom>
          <a:solidFill>
            <a:srgbClr val="FF9999"/>
          </a:solidFill>
          <a:ln w="9525">
            <a:solidFill>
              <a:schemeClr val="tx1"/>
            </a:solidFill>
            <a:miter lim="800000"/>
            <a:headEnd/>
            <a:tailEnd/>
          </a:ln>
        </p:spPr>
        <p:txBody>
          <a:bodyPr/>
          <a:lstStyle/>
          <a:p>
            <a:pPr algn="ctr"/>
            <a:r>
              <a:rPr lang="en-US" sz="1200" b="1">
                <a:solidFill>
                  <a:schemeClr val="bg1"/>
                </a:solidFill>
              </a:rPr>
              <a:t>N14</a:t>
            </a:r>
            <a:endParaRPr lang="ka-GE" sz="1200" b="1">
              <a:solidFill>
                <a:schemeClr val="bg1"/>
              </a:solidFill>
            </a:endParaRPr>
          </a:p>
          <a:p>
            <a:pPr algn="ctr"/>
            <a:r>
              <a:rPr lang="en-US" sz="1200" b="1">
                <a:solidFill>
                  <a:schemeClr val="bg1"/>
                </a:solidFill>
              </a:rPr>
              <a:t>TT2-2</a:t>
            </a:r>
          </a:p>
          <a:p>
            <a:endParaRPr lang="en-US">
              <a:solidFill>
                <a:schemeClr val="bg1"/>
              </a:solidFill>
            </a:endParaRPr>
          </a:p>
        </p:txBody>
      </p:sp>
      <p:sp>
        <p:nvSpPr>
          <p:cNvPr id="43015" name="Text Box 11"/>
          <p:cNvSpPr txBox="1">
            <a:spLocks noChangeArrowheads="1"/>
          </p:cNvSpPr>
          <p:nvPr/>
        </p:nvSpPr>
        <p:spPr bwMode="auto">
          <a:xfrm>
            <a:off x="1790700" y="2887663"/>
            <a:ext cx="1028700" cy="571500"/>
          </a:xfrm>
          <a:prstGeom prst="rect">
            <a:avLst/>
          </a:prstGeom>
          <a:solidFill>
            <a:srgbClr val="FF9999"/>
          </a:solidFill>
          <a:ln w="9525">
            <a:solidFill>
              <a:schemeClr val="tx1"/>
            </a:solidFill>
            <a:miter lim="800000"/>
            <a:headEnd/>
            <a:tailEnd/>
          </a:ln>
        </p:spPr>
        <p:txBody>
          <a:bodyPr/>
          <a:lstStyle/>
          <a:p>
            <a:pPr algn="ctr"/>
            <a:r>
              <a:rPr lang="en-US" sz="1200" b="1">
                <a:solidFill>
                  <a:schemeClr val="bg1"/>
                </a:solidFill>
              </a:rPr>
              <a:t>N14</a:t>
            </a:r>
            <a:endParaRPr lang="ka-GE" sz="1200" b="1">
              <a:solidFill>
                <a:schemeClr val="bg1"/>
              </a:solidFill>
            </a:endParaRPr>
          </a:p>
          <a:p>
            <a:pPr algn="ctr"/>
            <a:r>
              <a:rPr lang="en-US" sz="1200" b="1">
                <a:solidFill>
                  <a:schemeClr val="bg1"/>
                </a:solidFill>
              </a:rPr>
              <a:t>TT1-2</a:t>
            </a:r>
          </a:p>
          <a:p>
            <a:endParaRPr lang="en-US">
              <a:solidFill>
                <a:schemeClr val="bg1"/>
              </a:solidFill>
            </a:endParaRPr>
          </a:p>
        </p:txBody>
      </p:sp>
      <p:sp>
        <p:nvSpPr>
          <p:cNvPr id="43016" name="Text Box 12"/>
          <p:cNvSpPr txBox="1">
            <a:spLocks noChangeArrowheads="1"/>
          </p:cNvSpPr>
          <p:nvPr/>
        </p:nvSpPr>
        <p:spPr bwMode="auto">
          <a:xfrm>
            <a:off x="1790700" y="3573463"/>
            <a:ext cx="1028700" cy="571500"/>
          </a:xfrm>
          <a:prstGeom prst="rect">
            <a:avLst/>
          </a:prstGeom>
          <a:solidFill>
            <a:srgbClr val="FF9999"/>
          </a:solidFill>
          <a:ln w="9525">
            <a:solidFill>
              <a:schemeClr val="tx1"/>
            </a:solidFill>
            <a:miter lim="800000"/>
            <a:headEnd/>
            <a:tailEnd/>
          </a:ln>
        </p:spPr>
        <p:txBody>
          <a:bodyPr/>
          <a:lstStyle/>
          <a:p>
            <a:pPr algn="ctr"/>
            <a:r>
              <a:rPr lang="en-US" sz="1200" b="1">
                <a:solidFill>
                  <a:schemeClr val="bg1"/>
                </a:solidFill>
              </a:rPr>
              <a:t>N14</a:t>
            </a:r>
          </a:p>
          <a:p>
            <a:pPr algn="ctr"/>
            <a:r>
              <a:rPr lang="en-US" sz="1200" b="1">
                <a:solidFill>
                  <a:schemeClr val="bg1"/>
                </a:solidFill>
              </a:rPr>
              <a:t>TT2-1</a:t>
            </a:r>
            <a:endParaRPr lang="en-US" sz="1200">
              <a:solidFill>
                <a:schemeClr val="bg1"/>
              </a:solidFill>
            </a:endParaRPr>
          </a:p>
          <a:p>
            <a:endParaRPr lang="en-US">
              <a:solidFill>
                <a:schemeClr val="bg1"/>
              </a:solidFill>
            </a:endParaRPr>
          </a:p>
        </p:txBody>
      </p:sp>
      <p:sp>
        <p:nvSpPr>
          <p:cNvPr id="43017" name="Text Box 13"/>
          <p:cNvSpPr txBox="1">
            <a:spLocks noChangeArrowheads="1"/>
          </p:cNvSpPr>
          <p:nvPr/>
        </p:nvSpPr>
        <p:spPr bwMode="auto">
          <a:xfrm>
            <a:off x="1790700" y="4259263"/>
            <a:ext cx="1028700" cy="571500"/>
          </a:xfrm>
          <a:prstGeom prst="rect">
            <a:avLst/>
          </a:prstGeom>
          <a:solidFill>
            <a:srgbClr val="FF9999"/>
          </a:solidFill>
          <a:ln w="9525">
            <a:solidFill>
              <a:schemeClr val="tx1"/>
            </a:solidFill>
            <a:miter lim="800000"/>
            <a:headEnd/>
            <a:tailEnd/>
          </a:ln>
        </p:spPr>
        <p:txBody>
          <a:bodyPr/>
          <a:lstStyle/>
          <a:p>
            <a:pPr algn="ctr"/>
            <a:r>
              <a:rPr lang="en-US" sz="1200" b="1">
                <a:solidFill>
                  <a:schemeClr val="bg1"/>
                </a:solidFill>
              </a:rPr>
              <a:t>N14</a:t>
            </a:r>
          </a:p>
          <a:p>
            <a:pPr algn="ctr"/>
            <a:r>
              <a:rPr lang="en-US" sz="1200" b="1">
                <a:solidFill>
                  <a:schemeClr val="bg1"/>
                </a:solidFill>
              </a:rPr>
              <a:t>TT1-1</a:t>
            </a:r>
            <a:endParaRPr lang="en-US" sz="1200">
              <a:solidFill>
                <a:schemeClr val="bg1"/>
              </a:solidFill>
            </a:endParaRPr>
          </a:p>
          <a:p>
            <a:endParaRPr lang="en-US">
              <a:solidFill>
                <a:schemeClr val="bg1"/>
              </a:solidFill>
            </a:endParaRPr>
          </a:p>
        </p:txBody>
      </p:sp>
      <p:sp>
        <p:nvSpPr>
          <p:cNvPr id="43018" name="Text Box 14"/>
          <p:cNvSpPr txBox="1">
            <a:spLocks noChangeArrowheads="1"/>
          </p:cNvSpPr>
          <p:nvPr/>
        </p:nvSpPr>
        <p:spPr bwMode="auto">
          <a:xfrm>
            <a:off x="1790700" y="4945063"/>
            <a:ext cx="1028700" cy="731837"/>
          </a:xfrm>
          <a:prstGeom prst="rect">
            <a:avLst/>
          </a:prstGeom>
          <a:solidFill>
            <a:srgbClr val="FF9999"/>
          </a:solidFill>
          <a:ln w="9525">
            <a:solidFill>
              <a:schemeClr val="tx1"/>
            </a:solidFill>
            <a:miter lim="800000"/>
            <a:headEnd/>
            <a:tailEnd/>
          </a:ln>
        </p:spPr>
        <p:txBody>
          <a:bodyPr/>
          <a:lstStyle/>
          <a:p>
            <a:pPr algn="ctr"/>
            <a:r>
              <a:rPr lang="en-US" sz="1200" b="1">
                <a:solidFill>
                  <a:schemeClr val="bg1"/>
                </a:solidFill>
              </a:rPr>
              <a:t>SM5</a:t>
            </a:r>
          </a:p>
          <a:p>
            <a:pPr algn="ctr"/>
            <a:r>
              <a:rPr lang="en-US" sz="1200" b="1">
                <a:solidFill>
                  <a:schemeClr val="bg1"/>
                </a:solidFill>
              </a:rPr>
              <a:t>B2-2, B1-2,</a:t>
            </a:r>
          </a:p>
          <a:p>
            <a:pPr algn="ctr"/>
            <a:r>
              <a:rPr lang="en-US" sz="1200" b="1">
                <a:solidFill>
                  <a:schemeClr val="bg1"/>
                </a:solidFill>
              </a:rPr>
              <a:t>B2-1, B1-1</a:t>
            </a:r>
          </a:p>
          <a:p>
            <a:endParaRPr lang="en-US">
              <a:solidFill>
                <a:schemeClr val="bg1"/>
              </a:solidFill>
            </a:endParaRPr>
          </a:p>
        </p:txBody>
      </p:sp>
      <p:sp>
        <p:nvSpPr>
          <p:cNvPr id="43019" name="Text Box 15"/>
          <p:cNvSpPr txBox="1">
            <a:spLocks noChangeArrowheads="1"/>
          </p:cNvSpPr>
          <p:nvPr/>
        </p:nvSpPr>
        <p:spPr bwMode="auto">
          <a:xfrm>
            <a:off x="1790700" y="5791200"/>
            <a:ext cx="1028700" cy="685800"/>
          </a:xfrm>
          <a:prstGeom prst="rect">
            <a:avLst/>
          </a:prstGeom>
          <a:solidFill>
            <a:srgbClr val="FF9999"/>
          </a:solidFill>
          <a:ln w="9525">
            <a:solidFill>
              <a:schemeClr val="tx1"/>
            </a:solidFill>
            <a:miter lim="800000"/>
            <a:headEnd/>
            <a:tailEnd/>
          </a:ln>
        </p:spPr>
        <p:txBody>
          <a:bodyPr/>
          <a:lstStyle/>
          <a:p>
            <a:pPr algn="ctr"/>
            <a:r>
              <a:rPr lang="en-US" sz="1200" b="1">
                <a:solidFill>
                  <a:schemeClr val="bg1"/>
                </a:solidFill>
              </a:rPr>
              <a:t>SM4</a:t>
            </a:r>
          </a:p>
          <a:p>
            <a:pPr algn="ctr"/>
            <a:r>
              <a:rPr lang="en-US" sz="1200" b="1">
                <a:solidFill>
                  <a:schemeClr val="bg1"/>
                </a:solidFill>
              </a:rPr>
              <a:t>B2-2, B1-2,</a:t>
            </a:r>
          </a:p>
          <a:p>
            <a:pPr algn="ctr"/>
            <a:r>
              <a:rPr lang="en-US" sz="1200" b="1">
                <a:solidFill>
                  <a:schemeClr val="bg1"/>
                </a:solidFill>
              </a:rPr>
              <a:t>B2-1, B1-1</a:t>
            </a:r>
          </a:p>
          <a:p>
            <a:endParaRPr lang="en-US">
              <a:solidFill>
                <a:schemeClr val="bg1"/>
              </a:solidFill>
            </a:endParaRPr>
          </a:p>
        </p:txBody>
      </p:sp>
      <p:sp>
        <p:nvSpPr>
          <p:cNvPr id="43020" name="AutoShape 16"/>
          <p:cNvSpPr>
            <a:spLocks noChangeArrowheads="1"/>
          </p:cNvSpPr>
          <p:nvPr/>
        </p:nvSpPr>
        <p:spPr bwMode="auto">
          <a:xfrm>
            <a:off x="419100" y="2087563"/>
            <a:ext cx="1257300" cy="571500"/>
          </a:xfrm>
          <a:prstGeom prst="wedgeRectCallout">
            <a:avLst>
              <a:gd name="adj1" fmla="val 71843"/>
              <a:gd name="adj2" fmla="val 119444"/>
            </a:avLst>
          </a:prstGeom>
          <a:solidFill>
            <a:srgbClr val="FFFFFF"/>
          </a:solidFill>
          <a:ln w="9525">
            <a:solidFill>
              <a:srgbClr val="000000"/>
            </a:solidFill>
            <a:miter lim="800000"/>
            <a:headEnd/>
            <a:tailEnd/>
          </a:ln>
        </p:spPr>
        <p:txBody>
          <a:bodyPr/>
          <a:lstStyle/>
          <a:p>
            <a:pPr algn="ctr"/>
            <a:r>
              <a:rPr lang="ka-GE" sz="1000">
                <a:solidFill>
                  <a:srgbClr val="F20E24"/>
                </a:solidFill>
                <a:latin typeface="Sylfaen" pitchFamily="18" charset="0"/>
              </a:rPr>
              <a:t>ქსელის პარამეტრები</a:t>
            </a:r>
            <a:endParaRPr lang="en-US">
              <a:solidFill>
                <a:srgbClr val="F20E24"/>
              </a:solidFill>
              <a:latin typeface="Avaza Mtavruli"/>
            </a:endParaRPr>
          </a:p>
        </p:txBody>
      </p:sp>
      <p:sp>
        <p:nvSpPr>
          <p:cNvPr id="43021" name="Text Box 17"/>
          <p:cNvSpPr txBox="1">
            <a:spLocks noChangeArrowheads="1"/>
          </p:cNvSpPr>
          <p:nvPr/>
        </p:nvSpPr>
        <p:spPr bwMode="auto">
          <a:xfrm>
            <a:off x="4787900" y="4292600"/>
            <a:ext cx="1257300" cy="800100"/>
          </a:xfrm>
          <a:prstGeom prst="rect">
            <a:avLst/>
          </a:prstGeom>
          <a:solidFill>
            <a:srgbClr val="FFFFFF"/>
          </a:solidFill>
          <a:ln w="9525">
            <a:solidFill>
              <a:srgbClr val="000000"/>
            </a:solidFill>
            <a:miter lim="800000"/>
            <a:headEnd/>
            <a:tailEnd/>
          </a:ln>
        </p:spPr>
        <p:txBody>
          <a:bodyPr/>
          <a:lstStyle/>
          <a:p>
            <a:pPr algn="ctr"/>
            <a:r>
              <a:rPr lang="en-US" sz="1400">
                <a:solidFill>
                  <a:srgbClr val="F20E24"/>
                </a:solidFill>
                <a:latin typeface="Times New Roman" pitchFamily="18" charset="0"/>
                <a:cs typeface="Times New Roman" pitchFamily="18" charset="0"/>
              </a:rPr>
              <a:t>PC system block</a:t>
            </a:r>
          </a:p>
        </p:txBody>
      </p:sp>
      <p:sp>
        <p:nvSpPr>
          <p:cNvPr id="43022" name="Text Box 18"/>
          <p:cNvSpPr txBox="1">
            <a:spLocks noChangeArrowheads="1"/>
          </p:cNvSpPr>
          <p:nvPr/>
        </p:nvSpPr>
        <p:spPr bwMode="auto">
          <a:xfrm>
            <a:off x="4991100" y="5453063"/>
            <a:ext cx="685800" cy="342900"/>
          </a:xfrm>
          <a:prstGeom prst="rect">
            <a:avLst/>
          </a:prstGeom>
          <a:solidFill>
            <a:srgbClr val="FFFFFF"/>
          </a:solidFill>
          <a:ln w="9525">
            <a:solidFill>
              <a:srgbClr val="000000"/>
            </a:solidFill>
            <a:miter lim="800000"/>
            <a:headEnd/>
            <a:tailEnd/>
          </a:ln>
        </p:spPr>
        <p:txBody>
          <a:bodyPr/>
          <a:lstStyle/>
          <a:p>
            <a:pPr algn="ctr"/>
            <a:r>
              <a:rPr lang="en-US" sz="1200" b="1">
                <a:solidFill>
                  <a:srgbClr val="F20E24"/>
                </a:solidFill>
              </a:rPr>
              <a:t>PD10</a:t>
            </a:r>
            <a:endParaRPr lang="en-US">
              <a:solidFill>
                <a:srgbClr val="F20E24"/>
              </a:solidFill>
            </a:endParaRPr>
          </a:p>
        </p:txBody>
      </p:sp>
      <p:sp>
        <p:nvSpPr>
          <p:cNvPr id="43023" name="Freeform 19"/>
          <p:cNvSpPr>
            <a:spLocks/>
          </p:cNvSpPr>
          <p:nvPr/>
        </p:nvSpPr>
        <p:spPr bwMode="auto">
          <a:xfrm>
            <a:off x="2819400" y="2362200"/>
            <a:ext cx="228600" cy="685800"/>
          </a:xfrm>
          <a:custGeom>
            <a:avLst/>
            <a:gdLst>
              <a:gd name="T0" fmla="*/ 0 w 360"/>
              <a:gd name="T1" fmla="*/ 2147483647 h 1260"/>
              <a:gd name="T2" fmla="*/ 2147483647 w 360"/>
              <a:gd name="T3" fmla="*/ 2147483647 h 1260"/>
              <a:gd name="T4" fmla="*/ 2147483647 w 360"/>
              <a:gd name="T5" fmla="*/ 2147483647 h 1260"/>
              <a:gd name="T6" fmla="*/ 0 w 360"/>
              <a:gd name="T7" fmla="*/ 0 h 1260"/>
              <a:gd name="T8" fmla="*/ 0 60000 65536"/>
              <a:gd name="T9" fmla="*/ 0 60000 65536"/>
              <a:gd name="T10" fmla="*/ 0 60000 65536"/>
              <a:gd name="T11" fmla="*/ 0 60000 65536"/>
              <a:gd name="T12" fmla="*/ 0 w 360"/>
              <a:gd name="T13" fmla="*/ 0 h 1260"/>
              <a:gd name="T14" fmla="*/ 360 w 360"/>
              <a:gd name="T15" fmla="*/ 1260 h 1260"/>
            </a:gdLst>
            <a:ahLst/>
            <a:cxnLst>
              <a:cxn ang="T8">
                <a:pos x="T0" y="T1"/>
              </a:cxn>
              <a:cxn ang="T9">
                <a:pos x="T2" y="T3"/>
              </a:cxn>
              <a:cxn ang="T10">
                <a:pos x="T4" y="T5"/>
              </a:cxn>
              <a:cxn ang="T11">
                <a:pos x="T6" y="T7"/>
              </a:cxn>
            </a:cxnLst>
            <a:rect l="T12" t="T13" r="T14" b="T15"/>
            <a:pathLst>
              <a:path w="360" h="1260">
                <a:moveTo>
                  <a:pt x="0" y="1260"/>
                </a:moveTo>
                <a:lnTo>
                  <a:pt x="360" y="1080"/>
                </a:lnTo>
                <a:lnTo>
                  <a:pt x="360" y="360"/>
                </a:lnTo>
                <a:lnTo>
                  <a:pt x="0" y="0"/>
                </a:lnTo>
              </a:path>
            </a:pathLst>
          </a:custGeom>
          <a:noFill/>
          <a:ln w="28575">
            <a:solidFill>
              <a:schemeClr val="tx1"/>
            </a:solidFill>
            <a:round/>
            <a:headEnd type="triangle" w="med" len="med"/>
            <a:tailEnd type="triangle" w="med" len="med"/>
          </a:ln>
        </p:spPr>
        <p:txBody>
          <a:bodyPr/>
          <a:lstStyle/>
          <a:p>
            <a:endParaRPr lang="en-US"/>
          </a:p>
        </p:txBody>
      </p:sp>
      <p:sp>
        <p:nvSpPr>
          <p:cNvPr id="43024" name="Freeform 20"/>
          <p:cNvSpPr>
            <a:spLocks/>
          </p:cNvSpPr>
          <p:nvPr/>
        </p:nvSpPr>
        <p:spPr bwMode="auto">
          <a:xfrm>
            <a:off x="2819400" y="3073400"/>
            <a:ext cx="228600" cy="685800"/>
          </a:xfrm>
          <a:custGeom>
            <a:avLst/>
            <a:gdLst>
              <a:gd name="T0" fmla="*/ 0 w 360"/>
              <a:gd name="T1" fmla="*/ 2147483647 h 1260"/>
              <a:gd name="T2" fmla="*/ 2147483647 w 360"/>
              <a:gd name="T3" fmla="*/ 2147483647 h 1260"/>
              <a:gd name="T4" fmla="*/ 2147483647 w 360"/>
              <a:gd name="T5" fmla="*/ 2147483647 h 1260"/>
              <a:gd name="T6" fmla="*/ 0 w 360"/>
              <a:gd name="T7" fmla="*/ 0 h 1260"/>
              <a:gd name="T8" fmla="*/ 0 60000 65536"/>
              <a:gd name="T9" fmla="*/ 0 60000 65536"/>
              <a:gd name="T10" fmla="*/ 0 60000 65536"/>
              <a:gd name="T11" fmla="*/ 0 60000 65536"/>
              <a:gd name="T12" fmla="*/ 0 w 360"/>
              <a:gd name="T13" fmla="*/ 0 h 1260"/>
              <a:gd name="T14" fmla="*/ 360 w 360"/>
              <a:gd name="T15" fmla="*/ 1260 h 1260"/>
            </a:gdLst>
            <a:ahLst/>
            <a:cxnLst>
              <a:cxn ang="T8">
                <a:pos x="T0" y="T1"/>
              </a:cxn>
              <a:cxn ang="T9">
                <a:pos x="T2" y="T3"/>
              </a:cxn>
              <a:cxn ang="T10">
                <a:pos x="T4" y="T5"/>
              </a:cxn>
              <a:cxn ang="T11">
                <a:pos x="T6" y="T7"/>
              </a:cxn>
            </a:cxnLst>
            <a:rect l="T12" t="T13" r="T14" b="T15"/>
            <a:pathLst>
              <a:path w="360" h="1260">
                <a:moveTo>
                  <a:pt x="0" y="1260"/>
                </a:moveTo>
                <a:lnTo>
                  <a:pt x="360" y="1080"/>
                </a:lnTo>
                <a:lnTo>
                  <a:pt x="360" y="360"/>
                </a:lnTo>
                <a:lnTo>
                  <a:pt x="0" y="0"/>
                </a:lnTo>
              </a:path>
            </a:pathLst>
          </a:custGeom>
          <a:noFill/>
          <a:ln w="28575">
            <a:solidFill>
              <a:schemeClr val="tx1"/>
            </a:solidFill>
            <a:round/>
            <a:headEnd type="triangle" w="med" len="med"/>
            <a:tailEnd type="triangle" w="med" len="med"/>
          </a:ln>
        </p:spPr>
        <p:txBody>
          <a:bodyPr/>
          <a:lstStyle/>
          <a:p>
            <a:endParaRPr lang="en-US"/>
          </a:p>
        </p:txBody>
      </p:sp>
      <p:sp>
        <p:nvSpPr>
          <p:cNvPr id="43025" name="Freeform 21"/>
          <p:cNvSpPr>
            <a:spLocks/>
          </p:cNvSpPr>
          <p:nvPr/>
        </p:nvSpPr>
        <p:spPr bwMode="auto">
          <a:xfrm>
            <a:off x="2819400" y="3802063"/>
            <a:ext cx="228600" cy="685800"/>
          </a:xfrm>
          <a:custGeom>
            <a:avLst/>
            <a:gdLst>
              <a:gd name="T0" fmla="*/ 0 w 360"/>
              <a:gd name="T1" fmla="*/ 2147483647 h 1260"/>
              <a:gd name="T2" fmla="*/ 2147483647 w 360"/>
              <a:gd name="T3" fmla="*/ 2147483647 h 1260"/>
              <a:gd name="T4" fmla="*/ 2147483647 w 360"/>
              <a:gd name="T5" fmla="*/ 2147483647 h 1260"/>
              <a:gd name="T6" fmla="*/ 0 w 360"/>
              <a:gd name="T7" fmla="*/ 0 h 1260"/>
              <a:gd name="T8" fmla="*/ 0 60000 65536"/>
              <a:gd name="T9" fmla="*/ 0 60000 65536"/>
              <a:gd name="T10" fmla="*/ 0 60000 65536"/>
              <a:gd name="T11" fmla="*/ 0 60000 65536"/>
              <a:gd name="T12" fmla="*/ 0 w 360"/>
              <a:gd name="T13" fmla="*/ 0 h 1260"/>
              <a:gd name="T14" fmla="*/ 360 w 360"/>
              <a:gd name="T15" fmla="*/ 1260 h 1260"/>
            </a:gdLst>
            <a:ahLst/>
            <a:cxnLst>
              <a:cxn ang="T8">
                <a:pos x="T0" y="T1"/>
              </a:cxn>
              <a:cxn ang="T9">
                <a:pos x="T2" y="T3"/>
              </a:cxn>
              <a:cxn ang="T10">
                <a:pos x="T4" y="T5"/>
              </a:cxn>
              <a:cxn ang="T11">
                <a:pos x="T6" y="T7"/>
              </a:cxn>
            </a:cxnLst>
            <a:rect l="T12" t="T13" r="T14" b="T15"/>
            <a:pathLst>
              <a:path w="360" h="1260">
                <a:moveTo>
                  <a:pt x="0" y="1260"/>
                </a:moveTo>
                <a:lnTo>
                  <a:pt x="360" y="1080"/>
                </a:lnTo>
                <a:lnTo>
                  <a:pt x="360" y="360"/>
                </a:lnTo>
                <a:lnTo>
                  <a:pt x="0" y="0"/>
                </a:lnTo>
              </a:path>
            </a:pathLst>
          </a:custGeom>
          <a:noFill/>
          <a:ln w="28575">
            <a:solidFill>
              <a:schemeClr val="tx1"/>
            </a:solidFill>
            <a:round/>
            <a:headEnd type="triangle" w="med" len="med"/>
            <a:tailEnd type="triangle" w="med" len="med"/>
          </a:ln>
        </p:spPr>
        <p:txBody>
          <a:bodyPr/>
          <a:lstStyle/>
          <a:p>
            <a:endParaRPr lang="en-US"/>
          </a:p>
        </p:txBody>
      </p:sp>
      <p:sp>
        <p:nvSpPr>
          <p:cNvPr id="43026" name="Freeform 22"/>
          <p:cNvSpPr>
            <a:spLocks/>
          </p:cNvSpPr>
          <p:nvPr/>
        </p:nvSpPr>
        <p:spPr bwMode="auto">
          <a:xfrm>
            <a:off x="2819400" y="4487863"/>
            <a:ext cx="228600" cy="685800"/>
          </a:xfrm>
          <a:custGeom>
            <a:avLst/>
            <a:gdLst>
              <a:gd name="T0" fmla="*/ 0 w 360"/>
              <a:gd name="T1" fmla="*/ 2147483647 h 1260"/>
              <a:gd name="T2" fmla="*/ 2147483647 w 360"/>
              <a:gd name="T3" fmla="*/ 2147483647 h 1260"/>
              <a:gd name="T4" fmla="*/ 2147483647 w 360"/>
              <a:gd name="T5" fmla="*/ 2147483647 h 1260"/>
              <a:gd name="T6" fmla="*/ 0 w 360"/>
              <a:gd name="T7" fmla="*/ 0 h 1260"/>
              <a:gd name="T8" fmla="*/ 0 60000 65536"/>
              <a:gd name="T9" fmla="*/ 0 60000 65536"/>
              <a:gd name="T10" fmla="*/ 0 60000 65536"/>
              <a:gd name="T11" fmla="*/ 0 60000 65536"/>
              <a:gd name="T12" fmla="*/ 0 w 360"/>
              <a:gd name="T13" fmla="*/ 0 h 1260"/>
              <a:gd name="T14" fmla="*/ 360 w 360"/>
              <a:gd name="T15" fmla="*/ 1260 h 1260"/>
            </a:gdLst>
            <a:ahLst/>
            <a:cxnLst>
              <a:cxn ang="T8">
                <a:pos x="T0" y="T1"/>
              </a:cxn>
              <a:cxn ang="T9">
                <a:pos x="T2" y="T3"/>
              </a:cxn>
              <a:cxn ang="T10">
                <a:pos x="T4" y="T5"/>
              </a:cxn>
              <a:cxn ang="T11">
                <a:pos x="T6" y="T7"/>
              </a:cxn>
            </a:cxnLst>
            <a:rect l="T12" t="T13" r="T14" b="T15"/>
            <a:pathLst>
              <a:path w="360" h="1260">
                <a:moveTo>
                  <a:pt x="0" y="1260"/>
                </a:moveTo>
                <a:lnTo>
                  <a:pt x="360" y="1080"/>
                </a:lnTo>
                <a:lnTo>
                  <a:pt x="360" y="360"/>
                </a:lnTo>
                <a:lnTo>
                  <a:pt x="0" y="0"/>
                </a:lnTo>
              </a:path>
            </a:pathLst>
          </a:custGeom>
          <a:noFill/>
          <a:ln w="28575">
            <a:solidFill>
              <a:schemeClr val="tx1"/>
            </a:solidFill>
            <a:round/>
            <a:headEnd type="triangle" w="med" len="med"/>
            <a:tailEnd type="triangle" w="med" len="med"/>
          </a:ln>
        </p:spPr>
        <p:txBody>
          <a:bodyPr/>
          <a:lstStyle/>
          <a:p>
            <a:endParaRPr lang="en-US"/>
          </a:p>
        </p:txBody>
      </p:sp>
      <p:sp>
        <p:nvSpPr>
          <p:cNvPr id="43027" name="Freeform 23"/>
          <p:cNvSpPr>
            <a:spLocks/>
          </p:cNvSpPr>
          <p:nvPr/>
        </p:nvSpPr>
        <p:spPr bwMode="auto">
          <a:xfrm>
            <a:off x="2819400" y="5173663"/>
            <a:ext cx="228600" cy="1074737"/>
          </a:xfrm>
          <a:custGeom>
            <a:avLst/>
            <a:gdLst>
              <a:gd name="T0" fmla="*/ 0 w 360"/>
              <a:gd name="T1" fmla="*/ 2147483647 h 1260"/>
              <a:gd name="T2" fmla="*/ 2147483647 w 360"/>
              <a:gd name="T3" fmla="*/ 2147483647 h 1260"/>
              <a:gd name="T4" fmla="*/ 2147483647 w 360"/>
              <a:gd name="T5" fmla="*/ 2147483647 h 1260"/>
              <a:gd name="T6" fmla="*/ 0 w 360"/>
              <a:gd name="T7" fmla="*/ 0 h 1260"/>
              <a:gd name="T8" fmla="*/ 0 60000 65536"/>
              <a:gd name="T9" fmla="*/ 0 60000 65536"/>
              <a:gd name="T10" fmla="*/ 0 60000 65536"/>
              <a:gd name="T11" fmla="*/ 0 60000 65536"/>
              <a:gd name="T12" fmla="*/ 0 w 360"/>
              <a:gd name="T13" fmla="*/ 0 h 1260"/>
              <a:gd name="T14" fmla="*/ 360 w 360"/>
              <a:gd name="T15" fmla="*/ 1260 h 1260"/>
            </a:gdLst>
            <a:ahLst/>
            <a:cxnLst>
              <a:cxn ang="T8">
                <a:pos x="T0" y="T1"/>
              </a:cxn>
              <a:cxn ang="T9">
                <a:pos x="T2" y="T3"/>
              </a:cxn>
              <a:cxn ang="T10">
                <a:pos x="T4" y="T5"/>
              </a:cxn>
              <a:cxn ang="T11">
                <a:pos x="T6" y="T7"/>
              </a:cxn>
            </a:cxnLst>
            <a:rect l="T12" t="T13" r="T14" b="T15"/>
            <a:pathLst>
              <a:path w="360" h="1260">
                <a:moveTo>
                  <a:pt x="0" y="1260"/>
                </a:moveTo>
                <a:lnTo>
                  <a:pt x="360" y="1080"/>
                </a:lnTo>
                <a:lnTo>
                  <a:pt x="360" y="360"/>
                </a:lnTo>
                <a:lnTo>
                  <a:pt x="0" y="0"/>
                </a:lnTo>
              </a:path>
            </a:pathLst>
          </a:custGeom>
          <a:noFill/>
          <a:ln w="28575">
            <a:solidFill>
              <a:schemeClr val="tx1"/>
            </a:solidFill>
            <a:round/>
            <a:headEnd type="triangle" w="med" len="med"/>
            <a:tailEnd type="triangle" w="med" len="med"/>
          </a:ln>
        </p:spPr>
        <p:txBody>
          <a:bodyPr/>
          <a:lstStyle/>
          <a:p>
            <a:endParaRPr lang="en-US"/>
          </a:p>
        </p:txBody>
      </p:sp>
      <p:sp>
        <p:nvSpPr>
          <p:cNvPr id="43028" name="AutoShape 24"/>
          <p:cNvSpPr>
            <a:spLocks noChangeArrowheads="1"/>
          </p:cNvSpPr>
          <p:nvPr/>
        </p:nvSpPr>
        <p:spPr bwMode="auto">
          <a:xfrm>
            <a:off x="304800" y="2087563"/>
            <a:ext cx="1257300" cy="571500"/>
          </a:xfrm>
          <a:prstGeom prst="wedgeRectCallout">
            <a:avLst>
              <a:gd name="adj1" fmla="val 80935"/>
              <a:gd name="adj2" fmla="val 212778"/>
            </a:avLst>
          </a:prstGeom>
          <a:solidFill>
            <a:srgbClr val="FFFFFF"/>
          </a:solidFill>
          <a:ln w="9525">
            <a:solidFill>
              <a:srgbClr val="000000"/>
            </a:solidFill>
            <a:miter lim="800000"/>
            <a:headEnd/>
            <a:tailEnd/>
          </a:ln>
        </p:spPr>
        <p:txBody>
          <a:bodyPr/>
          <a:lstStyle/>
          <a:p>
            <a:pPr algn="ctr"/>
            <a:r>
              <a:rPr lang="en-US" sz="1400">
                <a:solidFill>
                  <a:srgbClr val="F20E24"/>
                </a:solidFill>
                <a:latin typeface="Times New Roman" pitchFamily="18" charset="0"/>
                <a:cs typeface="Times New Roman" pitchFamily="18" charset="0"/>
              </a:rPr>
              <a:t>Circuit parameters</a:t>
            </a:r>
          </a:p>
        </p:txBody>
      </p:sp>
      <p:sp>
        <p:nvSpPr>
          <p:cNvPr id="43029" name="AutoShape 25"/>
          <p:cNvSpPr>
            <a:spLocks noChangeArrowheads="1"/>
          </p:cNvSpPr>
          <p:nvPr/>
        </p:nvSpPr>
        <p:spPr bwMode="auto">
          <a:xfrm>
            <a:off x="304800" y="3573463"/>
            <a:ext cx="1257300" cy="571500"/>
          </a:xfrm>
          <a:prstGeom prst="wedgeRectCallout">
            <a:avLst>
              <a:gd name="adj1" fmla="val 80935"/>
              <a:gd name="adj2" fmla="val 212778"/>
            </a:avLst>
          </a:prstGeom>
          <a:solidFill>
            <a:srgbClr val="FFFFFF"/>
          </a:solidFill>
          <a:ln w="9525">
            <a:solidFill>
              <a:srgbClr val="000000"/>
            </a:solidFill>
            <a:miter lim="800000"/>
            <a:headEnd/>
            <a:tailEnd/>
          </a:ln>
        </p:spPr>
        <p:txBody>
          <a:bodyPr/>
          <a:lstStyle/>
          <a:p>
            <a:pPr algn="ctr"/>
            <a:r>
              <a:rPr lang="ka-GE" sz="1000">
                <a:solidFill>
                  <a:srgbClr val="F20E24"/>
                </a:solidFill>
                <a:latin typeface="Sylfaen" pitchFamily="18" charset="0"/>
              </a:rPr>
              <a:t>აღგზნების დენი</a:t>
            </a:r>
            <a:endParaRPr lang="en-US">
              <a:solidFill>
                <a:srgbClr val="F20E24"/>
              </a:solidFill>
              <a:latin typeface="Avaza Mtavruli"/>
            </a:endParaRPr>
          </a:p>
        </p:txBody>
      </p:sp>
      <p:sp>
        <p:nvSpPr>
          <p:cNvPr id="43030" name="AutoShape 26"/>
          <p:cNvSpPr>
            <a:spLocks noChangeArrowheads="1"/>
          </p:cNvSpPr>
          <p:nvPr/>
        </p:nvSpPr>
        <p:spPr bwMode="auto">
          <a:xfrm>
            <a:off x="419100" y="3573463"/>
            <a:ext cx="1257300" cy="571500"/>
          </a:xfrm>
          <a:prstGeom prst="wedgeRectCallout">
            <a:avLst>
              <a:gd name="adj1" fmla="val 72852"/>
              <a:gd name="adj2" fmla="val 86111"/>
            </a:avLst>
          </a:prstGeom>
          <a:solidFill>
            <a:srgbClr val="FFFFFF"/>
          </a:solidFill>
          <a:ln w="9525">
            <a:solidFill>
              <a:srgbClr val="000000"/>
            </a:solidFill>
            <a:miter lim="800000"/>
            <a:headEnd/>
            <a:tailEnd/>
          </a:ln>
        </p:spPr>
        <p:txBody>
          <a:bodyPr/>
          <a:lstStyle/>
          <a:p>
            <a:pPr algn="ctr"/>
            <a:r>
              <a:rPr lang="en-US" sz="1400">
                <a:solidFill>
                  <a:srgbClr val="F20E24"/>
                </a:solidFill>
                <a:latin typeface="Times New Roman" pitchFamily="18" charset="0"/>
                <a:cs typeface="Times New Roman" pitchFamily="18" charset="0"/>
              </a:rPr>
              <a:t>Circuit parameters</a:t>
            </a:r>
            <a:endParaRPr lang="ka-GE" sz="1400">
              <a:solidFill>
                <a:srgbClr val="F20E24"/>
              </a:solidFill>
              <a:latin typeface="Times New Roman" pitchFamily="18" charset="0"/>
              <a:cs typeface="Times New Roman" pitchFamily="18" charset="0"/>
            </a:endParaRPr>
          </a:p>
          <a:p>
            <a:endParaRPr lang="en-US" sz="1400">
              <a:solidFill>
                <a:srgbClr val="F20E24"/>
              </a:solidFill>
              <a:latin typeface="Times New Roman" pitchFamily="18" charset="0"/>
              <a:cs typeface="Times New Roman" pitchFamily="18" charset="0"/>
            </a:endParaRPr>
          </a:p>
        </p:txBody>
      </p:sp>
      <p:sp>
        <p:nvSpPr>
          <p:cNvPr id="43031" name="AutoShape 27"/>
          <p:cNvSpPr>
            <a:spLocks noChangeArrowheads="1"/>
          </p:cNvSpPr>
          <p:nvPr/>
        </p:nvSpPr>
        <p:spPr bwMode="auto">
          <a:xfrm>
            <a:off x="419100" y="4830763"/>
            <a:ext cx="1257300" cy="571500"/>
          </a:xfrm>
          <a:prstGeom prst="wedgeRectCallout">
            <a:avLst>
              <a:gd name="adj1" fmla="val 72852"/>
              <a:gd name="adj2" fmla="val 86111"/>
            </a:avLst>
          </a:prstGeom>
          <a:solidFill>
            <a:srgbClr val="FFFFFF"/>
          </a:solidFill>
          <a:ln w="9525">
            <a:solidFill>
              <a:srgbClr val="000000"/>
            </a:solidFill>
            <a:miter lim="800000"/>
            <a:headEnd/>
            <a:tailEnd/>
          </a:ln>
        </p:spPr>
        <p:txBody>
          <a:bodyPr/>
          <a:lstStyle/>
          <a:p>
            <a:pPr algn="ctr"/>
            <a:r>
              <a:rPr lang="en-US" sz="1400">
                <a:solidFill>
                  <a:srgbClr val="F20E24"/>
                </a:solidFill>
                <a:latin typeface="Times New Roman" pitchFamily="18" charset="0"/>
                <a:cs typeface="Times New Roman" pitchFamily="18" charset="0"/>
              </a:rPr>
              <a:t>Switch monitoring</a:t>
            </a:r>
          </a:p>
        </p:txBody>
      </p:sp>
      <p:sp>
        <p:nvSpPr>
          <p:cNvPr id="43032" name="AutoShape 28"/>
          <p:cNvSpPr>
            <a:spLocks noChangeArrowheads="1"/>
          </p:cNvSpPr>
          <p:nvPr/>
        </p:nvSpPr>
        <p:spPr bwMode="auto">
          <a:xfrm>
            <a:off x="419100" y="5676900"/>
            <a:ext cx="1257300" cy="685800"/>
          </a:xfrm>
          <a:prstGeom prst="wedgeRectCallout">
            <a:avLst>
              <a:gd name="adj1" fmla="val 73866"/>
              <a:gd name="adj2" fmla="val 68056"/>
            </a:avLst>
          </a:prstGeom>
          <a:solidFill>
            <a:srgbClr val="FFFFFF"/>
          </a:solidFill>
          <a:ln w="9525">
            <a:solidFill>
              <a:srgbClr val="000000"/>
            </a:solidFill>
            <a:miter lim="800000"/>
            <a:headEnd/>
            <a:tailEnd/>
          </a:ln>
        </p:spPr>
        <p:txBody>
          <a:bodyPr/>
          <a:lstStyle/>
          <a:p>
            <a:pPr algn="ctr"/>
            <a:r>
              <a:rPr lang="en-US" sz="1200">
                <a:solidFill>
                  <a:srgbClr val="F20E24"/>
                </a:solidFill>
                <a:latin typeface="Times New Roman" pitchFamily="18" charset="0"/>
                <a:cs typeface="Times New Roman" pitchFamily="18" charset="0"/>
              </a:rPr>
              <a:t>Switch control (switch in- switch off</a:t>
            </a:r>
          </a:p>
        </p:txBody>
      </p:sp>
      <p:sp>
        <p:nvSpPr>
          <p:cNvPr id="43033" name="Text Box 29"/>
          <p:cNvSpPr txBox="1">
            <a:spLocks noChangeArrowheads="1"/>
          </p:cNvSpPr>
          <p:nvPr/>
        </p:nvSpPr>
        <p:spPr bwMode="auto">
          <a:xfrm>
            <a:off x="4991100" y="6019800"/>
            <a:ext cx="685800" cy="457200"/>
          </a:xfrm>
          <a:prstGeom prst="rect">
            <a:avLst/>
          </a:prstGeom>
          <a:solidFill>
            <a:srgbClr val="FFFFFF"/>
          </a:solidFill>
          <a:ln w="9525">
            <a:solidFill>
              <a:srgbClr val="000000"/>
            </a:solidFill>
            <a:miter lim="800000"/>
            <a:headEnd/>
            <a:tailEnd/>
          </a:ln>
        </p:spPr>
        <p:txBody>
          <a:bodyPr/>
          <a:lstStyle/>
          <a:p>
            <a:pPr algn="ctr"/>
            <a:r>
              <a:rPr lang="en-US" sz="1200" b="1">
                <a:solidFill>
                  <a:srgbClr val="F20E24"/>
                </a:solidFill>
              </a:rPr>
              <a:t>UPS</a:t>
            </a:r>
            <a:endParaRPr lang="en-US" sz="1200">
              <a:solidFill>
                <a:srgbClr val="F20E24"/>
              </a:solidFill>
            </a:endParaRPr>
          </a:p>
          <a:p>
            <a:endParaRPr lang="en-US">
              <a:solidFill>
                <a:srgbClr val="F20E24"/>
              </a:solidFill>
            </a:endParaRPr>
          </a:p>
        </p:txBody>
      </p:sp>
      <p:sp>
        <p:nvSpPr>
          <p:cNvPr id="43034" name="Freeform 30"/>
          <p:cNvSpPr>
            <a:spLocks/>
          </p:cNvSpPr>
          <p:nvPr/>
        </p:nvSpPr>
        <p:spPr bwMode="auto">
          <a:xfrm>
            <a:off x="2771775" y="5734050"/>
            <a:ext cx="2171700" cy="685800"/>
          </a:xfrm>
          <a:custGeom>
            <a:avLst/>
            <a:gdLst>
              <a:gd name="T0" fmla="*/ 0 w 5220"/>
              <a:gd name="T1" fmla="*/ 2147483647 h 3780"/>
              <a:gd name="T2" fmla="*/ 2147483647 w 5220"/>
              <a:gd name="T3" fmla="*/ 2147483647 h 3780"/>
              <a:gd name="T4" fmla="*/ 2147483647 w 5220"/>
              <a:gd name="T5" fmla="*/ 2147483647 h 3780"/>
              <a:gd name="T6" fmla="*/ 2147483647 w 5220"/>
              <a:gd name="T7" fmla="*/ 0 h 3780"/>
              <a:gd name="T8" fmla="*/ 2147483647 w 5220"/>
              <a:gd name="T9" fmla="*/ 0 h 3780"/>
              <a:gd name="T10" fmla="*/ 0 60000 65536"/>
              <a:gd name="T11" fmla="*/ 0 60000 65536"/>
              <a:gd name="T12" fmla="*/ 0 60000 65536"/>
              <a:gd name="T13" fmla="*/ 0 60000 65536"/>
              <a:gd name="T14" fmla="*/ 0 60000 65536"/>
              <a:gd name="T15" fmla="*/ 0 w 5220"/>
              <a:gd name="T16" fmla="*/ 0 h 3780"/>
              <a:gd name="T17" fmla="*/ 5220 w 5220"/>
              <a:gd name="T18" fmla="*/ 3780 h 3780"/>
            </a:gdLst>
            <a:ahLst/>
            <a:cxnLst>
              <a:cxn ang="T10">
                <a:pos x="T0" y="T1"/>
              </a:cxn>
              <a:cxn ang="T11">
                <a:pos x="T2" y="T3"/>
              </a:cxn>
              <a:cxn ang="T12">
                <a:pos x="T4" y="T5"/>
              </a:cxn>
              <a:cxn ang="T13">
                <a:pos x="T6" y="T7"/>
              </a:cxn>
              <a:cxn ang="T14">
                <a:pos x="T8" y="T9"/>
              </a:cxn>
            </a:cxnLst>
            <a:rect l="T15" t="T16" r="T17" b="T18"/>
            <a:pathLst>
              <a:path w="5220" h="3780">
                <a:moveTo>
                  <a:pt x="0" y="3240"/>
                </a:moveTo>
                <a:lnTo>
                  <a:pt x="360" y="3780"/>
                </a:lnTo>
                <a:lnTo>
                  <a:pt x="3960" y="3780"/>
                </a:lnTo>
                <a:lnTo>
                  <a:pt x="3960" y="0"/>
                </a:lnTo>
                <a:lnTo>
                  <a:pt x="5220" y="0"/>
                </a:lnTo>
              </a:path>
            </a:pathLst>
          </a:custGeom>
          <a:noFill/>
          <a:ln w="28575">
            <a:solidFill>
              <a:schemeClr val="tx1"/>
            </a:solidFill>
            <a:round/>
            <a:headEnd type="triangle" w="med" len="med"/>
            <a:tailEnd type="triangle" w="med" len="med"/>
          </a:ln>
        </p:spPr>
        <p:txBody>
          <a:bodyPr/>
          <a:lstStyle/>
          <a:p>
            <a:endParaRPr lang="en-US"/>
          </a:p>
        </p:txBody>
      </p:sp>
      <p:sp>
        <p:nvSpPr>
          <p:cNvPr id="43035" name="AutoShape 31"/>
          <p:cNvSpPr>
            <a:spLocks noChangeArrowheads="1"/>
          </p:cNvSpPr>
          <p:nvPr/>
        </p:nvSpPr>
        <p:spPr bwMode="auto">
          <a:xfrm rot="-5400000">
            <a:off x="5119688" y="5110162"/>
            <a:ext cx="457200" cy="257175"/>
          </a:xfrm>
          <a:prstGeom prst="leftRightArrow">
            <a:avLst>
              <a:gd name="adj1" fmla="val 50000"/>
              <a:gd name="adj2" fmla="val 35556"/>
            </a:avLst>
          </a:prstGeom>
          <a:solidFill>
            <a:srgbClr val="FFFFFF"/>
          </a:solidFill>
          <a:ln w="9525">
            <a:solidFill>
              <a:srgbClr val="000000"/>
            </a:solidFill>
            <a:miter lim="800000"/>
            <a:headEnd/>
            <a:tailEnd/>
          </a:ln>
        </p:spPr>
        <p:txBody>
          <a:bodyPr/>
          <a:lstStyle/>
          <a:p>
            <a:endParaRPr lang="ru-RU"/>
          </a:p>
        </p:txBody>
      </p:sp>
      <p:sp>
        <p:nvSpPr>
          <p:cNvPr id="43036" name="Text Box 32"/>
          <p:cNvSpPr txBox="1">
            <a:spLocks noChangeArrowheads="1"/>
          </p:cNvSpPr>
          <p:nvPr/>
        </p:nvSpPr>
        <p:spPr bwMode="auto">
          <a:xfrm>
            <a:off x="6659563" y="4149725"/>
            <a:ext cx="1257300" cy="571500"/>
          </a:xfrm>
          <a:prstGeom prst="rect">
            <a:avLst/>
          </a:prstGeom>
          <a:solidFill>
            <a:srgbClr val="FFFFFF"/>
          </a:solidFill>
          <a:ln w="9525">
            <a:solidFill>
              <a:srgbClr val="000000"/>
            </a:solidFill>
            <a:miter lim="800000"/>
            <a:headEnd/>
            <a:tailEnd/>
          </a:ln>
        </p:spPr>
        <p:txBody>
          <a:bodyPr/>
          <a:lstStyle/>
          <a:p>
            <a:pPr algn="ctr"/>
            <a:r>
              <a:rPr lang="en-US" sz="1400">
                <a:solidFill>
                  <a:srgbClr val="F20E24"/>
                </a:solidFill>
                <a:latin typeface="Times New Roman" pitchFamily="18" charset="0"/>
                <a:cs typeface="Times New Roman" pitchFamily="18" charset="0"/>
              </a:rPr>
              <a:t>Audio system</a:t>
            </a:r>
            <a:endParaRPr lang="ka-GE" sz="1400">
              <a:solidFill>
                <a:srgbClr val="F20E24"/>
              </a:solidFill>
              <a:latin typeface="Times New Roman" pitchFamily="18" charset="0"/>
              <a:cs typeface="Times New Roman" pitchFamily="18" charset="0"/>
            </a:endParaRPr>
          </a:p>
          <a:p>
            <a:pPr algn="ctr"/>
            <a:endParaRPr lang="en-US" sz="1400">
              <a:solidFill>
                <a:srgbClr val="F20E24"/>
              </a:solidFill>
              <a:latin typeface="Times New Roman" pitchFamily="18" charset="0"/>
              <a:cs typeface="Times New Roman" pitchFamily="18" charset="0"/>
            </a:endParaRPr>
          </a:p>
        </p:txBody>
      </p:sp>
      <p:sp>
        <p:nvSpPr>
          <p:cNvPr id="43037" name="AutoShape 33"/>
          <p:cNvSpPr>
            <a:spLocks noChangeArrowheads="1"/>
          </p:cNvSpPr>
          <p:nvPr/>
        </p:nvSpPr>
        <p:spPr bwMode="auto">
          <a:xfrm>
            <a:off x="6210300" y="4335463"/>
            <a:ext cx="342900" cy="228600"/>
          </a:xfrm>
          <a:prstGeom prst="rightArrow">
            <a:avLst>
              <a:gd name="adj1" fmla="val 50000"/>
              <a:gd name="adj2" fmla="val 37500"/>
            </a:avLst>
          </a:prstGeom>
          <a:solidFill>
            <a:srgbClr val="FFFFFF"/>
          </a:solidFill>
          <a:ln w="9525">
            <a:solidFill>
              <a:srgbClr val="000000"/>
            </a:solidFill>
            <a:miter lim="800000"/>
            <a:headEnd/>
            <a:tailEnd/>
          </a:ln>
        </p:spPr>
        <p:txBody>
          <a:bodyPr/>
          <a:lstStyle/>
          <a:p>
            <a:endParaRPr lang="ru-RU"/>
          </a:p>
        </p:txBody>
      </p:sp>
      <p:sp>
        <p:nvSpPr>
          <p:cNvPr id="43038" name="AutoShape 34"/>
          <p:cNvSpPr>
            <a:spLocks noChangeArrowheads="1"/>
          </p:cNvSpPr>
          <p:nvPr/>
        </p:nvSpPr>
        <p:spPr bwMode="auto">
          <a:xfrm rot="16200000" flipV="1">
            <a:off x="4875213" y="3990975"/>
            <a:ext cx="342900" cy="228600"/>
          </a:xfrm>
          <a:prstGeom prst="rightArrow">
            <a:avLst>
              <a:gd name="adj1" fmla="val 50000"/>
              <a:gd name="adj2" fmla="val 37500"/>
            </a:avLst>
          </a:prstGeom>
          <a:solidFill>
            <a:srgbClr val="FFFFFF"/>
          </a:solidFill>
          <a:ln w="9525">
            <a:solidFill>
              <a:srgbClr val="000000"/>
            </a:solidFill>
            <a:miter lim="800000"/>
            <a:headEnd/>
            <a:tailEnd/>
          </a:ln>
        </p:spPr>
        <p:txBody>
          <a:bodyPr rot="10800000" vert="eaVert"/>
          <a:lstStyle/>
          <a:p>
            <a:endParaRPr lang="ru-RU"/>
          </a:p>
        </p:txBody>
      </p:sp>
      <p:sp>
        <p:nvSpPr>
          <p:cNvPr id="43039" name="AutoShape 35"/>
          <p:cNvSpPr>
            <a:spLocks noChangeArrowheads="1"/>
          </p:cNvSpPr>
          <p:nvPr/>
        </p:nvSpPr>
        <p:spPr bwMode="auto">
          <a:xfrm>
            <a:off x="4211638" y="2924175"/>
            <a:ext cx="1257300" cy="976313"/>
          </a:xfrm>
          <a:prstGeom prst="roundRect">
            <a:avLst>
              <a:gd name="adj" fmla="val 6481"/>
            </a:avLst>
          </a:prstGeom>
          <a:solidFill>
            <a:srgbClr val="FFFFFF"/>
          </a:solidFill>
          <a:ln w="38100">
            <a:solidFill>
              <a:srgbClr val="808080"/>
            </a:solidFill>
            <a:round/>
            <a:headEnd/>
            <a:tailEnd/>
          </a:ln>
        </p:spPr>
        <p:txBody>
          <a:bodyPr/>
          <a:lstStyle/>
          <a:p>
            <a:endParaRPr lang="ru-RU"/>
          </a:p>
        </p:txBody>
      </p:sp>
      <p:sp>
        <p:nvSpPr>
          <p:cNvPr id="43040" name="Text Box 36"/>
          <p:cNvSpPr txBox="1">
            <a:spLocks noChangeArrowheads="1"/>
          </p:cNvSpPr>
          <p:nvPr/>
        </p:nvSpPr>
        <p:spPr bwMode="auto">
          <a:xfrm>
            <a:off x="4419600" y="3160713"/>
            <a:ext cx="1028700" cy="457200"/>
          </a:xfrm>
          <a:prstGeom prst="rect">
            <a:avLst/>
          </a:prstGeom>
          <a:noFill/>
          <a:ln w="9525">
            <a:noFill/>
            <a:miter lim="800000"/>
            <a:headEnd/>
            <a:tailEnd/>
          </a:ln>
        </p:spPr>
        <p:txBody>
          <a:bodyPr/>
          <a:lstStyle/>
          <a:p>
            <a:pPr algn="ctr"/>
            <a:r>
              <a:rPr lang="en-US" sz="1400">
                <a:solidFill>
                  <a:srgbClr val="F20E24"/>
                </a:solidFill>
                <a:latin typeface="Times New Roman" pitchFamily="18" charset="0"/>
                <a:cs typeface="Times New Roman" pitchFamily="18" charset="0"/>
              </a:rPr>
              <a:t>Monitor</a:t>
            </a:r>
          </a:p>
          <a:p>
            <a:endParaRPr lang="en-US">
              <a:solidFill>
                <a:srgbClr val="F20E24"/>
              </a:solidFill>
              <a:latin typeface="Avaza Mtavruli"/>
            </a:endParaRPr>
          </a:p>
        </p:txBody>
      </p:sp>
      <p:sp>
        <p:nvSpPr>
          <p:cNvPr id="43041" name="Text Box 37"/>
          <p:cNvSpPr txBox="1">
            <a:spLocks noChangeArrowheads="1"/>
          </p:cNvSpPr>
          <p:nvPr/>
        </p:nvSpPr>
        <p:spPr bwMode="auto">
          <a:xfrm>
            <a:off x="3276600" y="6019800"/>
            <a:ext cx="685800" cy="342900"/>
          </a:xfrm>
          <a:prstGeom prst="rect">
            <a:avLst/>
          </a:prstGeom>
          <a:noFill/>
          <a:ln w="9525">
            <a:noFill/>
            <a:miter lim="800000"/>
            <a:headEnd/>
            <a:tailEnd/>
          </a:ln>
        </p:spPr>
        <p:txBody>
          <a:bodyPr/>
          <a:lstStyle/>
          <a:p>
            <a:pPr algn="ctr"/>
            <a:r>
              <a:rPr lang="en-US" sz="1200" b="1">
                <a:solidFill>
                  <a:srgbClr val="F20E24"/>
                </a:solidFill>
                <a:latin typeface="Sylfaen" pitchFamily="18" charset="0"/>
              </a:rPr>
              <a:t>R</a:t>
            </a:r>
            <a:r>
              <a:rPr lang="en-US" sz="1200" b="1">
                <a:solidFill>
                  <a:srgbClr val="F20E24"/>
                </a:solidFill>
                <a:latin typeface="Avaza Mtavruli"/>
              </a:rPr>
              <a:t>S-485</a:t>
            </a:r>
            <a:endParaRPr lang="en-US" sz="1200">
              <a:solidFill>
                <a:srgbClr val="F20E24"/>
              </a:solidFill>
              <a:latin typeface="Sylfaen" pitchFamily="18" charset="0"/>
            </a:endParaRPr>
          </a:p>
          <a:p>
            <a:endParaRPr lang="en-US">
              <a:solidFill>
                <a:srgbClr val="F20E24"/>
              </a:solidFill>
              <a:latin typeface="Avaza Mtavruli"/>
            </a:endParaRPr>
          </a:p>
        </p:txBody>
      </p:sp>
      <p:sp>
        <p:nvSpPr>
          <p:cNvPr id="43042" name="AutoShape 38"/>
          <p:cNvSpPr>
            <a:spLocks noChangeArrowheads="1"/>
          </p:cNvSpPr>
          <p:nvPr/>
        </p:nvSpPr>
        <p:spPr bwMode="auto">
          <a:xfrm>
            <a:off x="5676900" y="2932113"/>
            <a:ext cx="2171700" cy="976312"/>
          </a:xfrm>
          <a:prstGeom prst="roundRect">
            <a:avLst>
              <a:gd name="adj" fmla="val 6481"/>
            </a:avLst>
          </a:prstGeom>
          <a:solidFill>
            <a:srgbClr val="FFFFFF"/>
          </a:solidFill>
          <a:ln w="38100">
            <a:solidFill>
              <a:srgbClr val="808080"/>
            </a:solidFill>
            <a:round/>
            <a:headEnd/>
            <a:tailEnd/>
          </a:ln>
        </p:spPr>
        <p:txBody>
          <a:bodyPr/>
          <a:lstStyle/>
          <a:p>
            <a:endParaRPr lang="ru-RU"/>
          </a:p>
        </p:txBody>
      </p:sp>
      <p:sp>
        <p:nvSpPr>
          <p:cNvPr id="43043" name="Text Box 39"/>
          <p:cNvSpPr txBox="1">
            <a:spLocks noChangeArrowheads="1"/>
          </p:cNvSpPr>
          <p:nvPr/>
        </p:nvSpPr>
        <p:spPr bwMode="auto">
          <a:xfrm>
            <a:off x="5791200" y="3160713"/>
            <a:ext cx="1828800" cy="604837"/>
          </a:xfrm>
          <a:prstGeom prst="rect">
            <a:avLst/>
          </a:prstGeom>
          <a:noFill/>
          <a:ln w="9525">
            <a:noFill/>
            <a:miter lim="800000"/>
            <a:headEnd/>
            <a:tailEnd/>
          </a:ln>
        </p:spPr>
        <p:txBody>
          <a:bodyPr/>
          <a:lstStyle/>
          <a:p>
            <a:pPr algn="ctr"/>
            <a:r>
              <a:rPr lang="en-US" sz="1400">
                <a:solidFill>
                  <a:srgbClr val="F20E24"/>
                </a:solidFill>
                <a:latin typeface="Times New Roman" pitchFamily="18" charset="0"/>
                <a:cs typeface="Times New Roman" pitchFamily="18" charset="0"/>
              </a:rPr>
              <a:t>Demonstration monitor</a:t>
            </a:r>
          </a:p>
        </p:txBody>
      </p:sp>
      <p:sp>
        <p:nvSpPr>
          <p:cNvPr id="43044" name="AutoShape 40"/>
          <p:cNvSpPr>
            <a:spLocks noChangeArrowheads="1"/>
          </p:cNvSpPr>
          <p:nvPr/>
        </p:nvSpPr>
        <p:spPr bwMode="auto">
          <a:xfrm rot="16200000" flipV="1">
            <a:off x="5734050" y="3979863"/>
            <a:ext cx="342900" cy="228600"/>
          </a:xfrm>
          <a:prstGeom prst="rightArrow">
            <a:avLst>
              <a:gd name="adj1" fmla="val 50000"/>
              <a:gd name="adj2" fmla="val 37500"/>
            </a:avLst>
          </a:prstGeom>
          <a:solidFill>
            <a:srgbClr val="FFFFFF"/>
          </a:solidFill>
          <a:ln w="9525">
            <a:solidFill>
              <a:srgbClr val="000000"/>
            </a:solidFill>
            <a:miter lim="800000"/>
            <a:headEnd/>
            <a:tailEnd/>
          </a:ln>
        </p:spPr>
        <p:txBody>
          <a:bodyPr/>
          <a:lstStyle/>
          <a:p>
            <a:endParaRPr lang="ru-RU"/>
          </a:p>
        </p:txBody>
      </p:sp>
      <p:sp>
        <p:nvSpPr>
          <p:cNvPr id="43045" name="Text Box 8"/>
          <p:cNvSpPr txBox="1">
            <a:spLocks noChangeArrowheads="1"/>
          </p:cNvSpPr>
          <p:nvPr/>
        </p:nvSpPr>
        <p:spPr bwMode="auto">
          <a:xfrm>
            <a:off x="642938" y="1071563"/>
            <a:ext cx="7924800" cy="430212"/>
          </a:xfrm>
          <a:prstGeom prst="rect">
            <a:avLst/>
          </a:prstGeom>
          <a:noFill/>
          <a:ln w="9525">
            <a:noFill/>
            <a:miter lim="800000"/>
            <a:headEnd/>
            <a:tailEnd/>
          </a:ln>
        </p:spPr>
        <p:txBody>
          <a:bodyPr>
            <a:spAutoFit/>
          </a:bodyPr>
          <a:lstStyle/>
          <a:p>
            <a:pPr algn="just">
              <a:spcBef>
                <a:spcPct val="50000"/>
              </a:spcBef>
            </a:pPr>
            <a:r>
              <a:rPr lang="en-US" sz="2200" b="1">
                <a:solidFill>
                  <a:srgbClr val="C00000"/>
                </a:solidFill>
                <a:latin typeface="Times New Roman" pitchFamily="18" charset="0"/>
                <a:cs typeface="Times New Roman" pitchFamily="18" charset="0"/>
              </a:rPr>
              <a:t>           Monitoring of power supply system for enterprises  </a:t>
            </a:r>
            <a:endParaRPr lang="ru-RU" sz="2200" b="1">
              <a:solidFill>
                <a:srgbClr val="C00000"/>
              </a:solidFill>
              <a:latin typeface="Times New Roman" pitchFamily="18" charset="0"/>
              <a:cs typeface="Times New Roman" pitchFamily="18" charset="0"/>
            </a:endParaRPr>
          </a:p>
        </p:txBody>
      </p:sp>
      <p:sp>
        <p:nvSpPr>
          <p:cNvPr id="39" name="Rectangle 38"/>
          <p:cNvSpPr/>
          <p:nvPr/>
        </p:nvSpPr>
        <p:spPr>
          <a:xfrm>
            <a:off x="428625" y="214313"/>
            <a:ext cx="7858125" cy="488950"/>
          </a:xfrm>
          <a:prstGeom prst="rect">
            <a:avLst/>
          </a:prstGeom>
        </p:spPr>
        <p:txBody>
          <a:bodyPr>
            <a:spAutoFit/>
          </a:bodyPr>
          <a:lstStyle/>
          <a:p>
            <a:pPr algn="ctr">
              <a:defRPr/>
            </a:pPr>
            <a:r>
              <a:rPr lang="en-US" sz="2600" b="1" dirty="0">
                <a:solidFill>
                  <a:srgbClr val="FF0000"/>
                </a:solidFill>
                <a:effectLst>
                  <a:outerShdw blurRad="38100" dist="38100" dir="2700000" algn="tl">
                    <a:srgbClr val="C0C0C0"/>
                  </a:outerShdw>
                </a:effectLst>
                <a:latin typeface="Times New Roman" pitchFamily="18" charset="0"/>
                <a:cs typeface="Times New Roman" pitchFamily="18" charset="0"/>
              </a:rPr>
              <a:t>Faculty of informatics and control systems</a:t>
            </a:r>
            <a:endParaRPr lang="en-US" sz="2600" dirty="0">
              <a:latin typeface="Times New Roman" pitchFamily="18" charset="0"/>
              <a:cs typeface="Times New Roman" pitchFamily="18" charset="0"/>
            </a:endParaRPr>
          </a:p>
        </p:txBody>
      </p:sp>
      <p:pic>
        <p:nvPicPr>
          <p:cNvPr id="43047" name="Picture 4"/>
          <p:cNvPicPr>
            <a:picLocks noChangeAspect="1" noChangeArrowheads="1"/>
          </p:cNvPicPr>
          <p:nvPr/>
        </p:nvPicPr>
        <p:blipFill>
          <a:blip r:embed="rId7" cstate="print"/>
          <a:srcRect/>
          <a:stretch>
            <a:fillRect/>
          </a:stretch>
        </p:blipFill>
        <p:spPr bwMode="auto">
          <a:xfrm>
            <a:off x="7812088" y="260350"/>
            <a:ext cx="1011237" cy="917575"/>
          </a:xfrm>
          <a:prstGeom prst="rect">
            <a:avLst/>
          </a:prstGeom>
          <a:noFill/>
          <a:ln w="9525">
            <a:noFill/>
            <a:miter lim="800000"/>
            <a:headEnd/>
            <a:tailEnd/>
          </a:ln>
        </p:spPr>
      </p:pic>
    </p:spTree>
  </p:cSld>
  <p:clrMapOvr>
    <a:masterClrMapping/>
  </p:clrMapOvr>
  <p:transition advClick="0">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2200" b="1" dirty="0" smtClean="0">
                <a:solidFill>
                  <a:srgbClr val="CC0000"/>
                </a:solidFill>
                <a:latin typeface="Times New Roman" pitchFamily="18" charset="0"/>
              </a:rPr>
              <a:t>Main problems of science management in Georgia</a:t>
            </a:r>
            <a:r>
              <a:rPr lang="en-US" dirty="0" smtClean="0"/>
              <a:t/>
            </a:r>
            <a:br>
              <a:rPr lang="en-US" dirty="0" smtClean="0"/>
            </a:br>
            <a:endParaRPr lang="en-US" dirty="0"/>
          </a:p>
        </p:txBody>
      </p:sp>
      <p:sp>
        <p:nvSpPr>
          <p:cNvPr id="3" name="Content Placeholder 2"/>
          <p:cNvSpPr>
            <a:spLocks noGrp="1"/>
          </p:cNvSpPr>
          <p:nvPr>
            <p:ph idx="1"/>
          </p:nvPr>
        </p:nvSpPr>
        <p:spPr>
          <a:xfrm>
            <a:off x="304800" y="1340768"/>
            <a:ext cx="8155632" cy="4739357"/>
          </a:xfrm>
        </p:spPr>
        <p:txBody>
          <a:bodyPr/>
          <a:lstStyle/>
          <a:p>
            <a:pPr marL="609600" indent="-609600" algn="just" eaLnBrk="1" hangingPunct="1">
              <a:lnSpc>
                <a:spcPct val="80000"/>
              </a:lnSpc>
            </a:pPr>
            <a:r>
              <a:rPr lang="en-US" sz="2000" b="1" dirty="0" smtClean="0">
                <a:solidFill>
                  <a:srgbClr val="CC0000"/>
                </a:solidFill>
                <a:latin typeface="Times New Roman" pitchFamily="18" charset="0"/>
              </a:rPr>
              <a:t>Indistinct formulation of aims and steps of reformation;</a:t>
            </a:r>
          </a:p>
          <a:p>
            <a:pPr marL="609600" indent="-609600" algn="just" eaLnBrk="1" hangingPunct="1">
              <a:lnSpc>
                <a:spcPct val="80000"/>
              </a:lnSpc>
            </a:pPr>
            <a:r>
              <a:rPr lang="en-US" sz="2000" b="1" dirty="0" smtClean="0">
                <a:solidFill>
                  <a:srgbClr val="CC0000"/>
                </a:solidFill>
                <a:latin typeface="Times New Roman" pitchFamily="18" charset="0"/>
              </a:rPr>
              <a:t>Lack of priorities and perspective directions in the science;</a:t>
            </a:r>
          </a:p>
          <a:p>
            <a:pPr marL="609600" indent="-609600" algn="just" eaLnBrk="1" hangingPunct="1">
              <a:lnSpc>
                <a:spcPct val="80000"/>
              </a:lnSpc>
            </a:pPr>
            <a:r>
              <a:rPr lang="en-US" sz="2000" b="1" dirty="0" smtClean="0">
                <a:solidFill>
                  <a:srgbClr val="CC0000"/>
                </a:solidFill>
                <a:latin typeface="Times New Roman" pitchFamily="18" charset="0"/>
              </a:rPr>
              <a:t>Passive participation of scientific groups in science reorganization processes; </a:t>
            </a:r>
          </a:p>
          <a:p>
            <a:pPr marL="609600" indent="-609600" algn="just" eaLnBrk="1" hangingPunct="1">
              <a:lnSpc>
                <a:spcPct val="80000"/>
              </a:lnSpc>
            </a:pPr>
            <a:r>
              <a:rPr lang="en-US" sz="2000" b="1" dirty="0" smtClean="0">
                <a:solidFill>
                  <a:srgbClr val="800000"/>
                </a:solidFill>
                <a:latin typeface="Times New Roman" pitchFamily="18" charset="0"/>
              </a:rPr>
              <a:t>Weak development of infrastructure;</a:t>
            </a:r>
          </a:p>
          <a:p>
            <a:pPr marL="609600" indent="-609600" algn="just" eaLnBrk="1" hangingPunct="1">
              <a:lnSpc>
                <a:spcPct val="80000"/>
              </a:lnSpc>
            </a:pPr>
            <a:r>
              <a:rPr lang="en-US" sz="2000" b="1" dirty="0" smtClean="0">
                <a:solidFill>
                  <a:srgbClr val="800000"/>
                </a:solidFill>
                <a:latin typeface="Times New Roman" pitchFamily="18" charset="0"/>
              </a:rPr>
              <a:t>Obsolescence of material-technical bases; </a:t>
            </a:r>
          </a:p>
          <a:p>
            <a:pPr marL="609600" indent="-609600" algn="just" eaLnBrk="1" hangingPunct="1">
              <a:lnSpc>
                <a:spcPct val="80000"/>
              </a:lnSpc>
            </a:pPr>
            <a:r>
              <a:rPr lang="en-US" sz="2000" b="1" dirty="0" smtClean="0">
                <a:solidFill>
                  <a:srgbClr val="800000"/>
                </a:solidFill>
                <a:latin typeface="Times New Roman" pitchFamily="18" charset="0"/>
              </a:rPr>
              <a:t>Unattractiveness of science for young scientists;</a:t>
            </a:r>
          </a:p>
          <a:p>
            <a:pPr marL="609600" indent="-609600" algn="just" eaLnBrk="1" hangingPunct="1">
              <a:lnSpc>
                <a:spcPct val="80000"/>
              </a:lnSpc>
            </a:pPr>
            <a:r>
              <a:rPr lang="en-US" sz="2000" b="1" dirty="0" smtClean="0">
                <a:solidFill>
                  <a:srgbClr val="CC0000"/>
                </a:solidFill>
                <a:latin typeface="Times New Roman" pitchFamily="18" charset="0"/>
              </a:rPr>
              <a:t>Low salaries of scientific workers and appropriately absence of stimulation;</a:t>
            </a:r>
          </a:p>
          <a:p>
            <a:pPr marL="609600" indent="-609600" algn="just" eaLnBrk="1" hangingPunct="1">
              <a:lnSpc>
                <a:spcPct val="80000"/>
              </a:lnSpc>
            </a:pPr>
            <a:r>
              <a:rPr lang="en-US" sz="2000" b="1" dirty="0" smtClean="0">
                <a:solidFill>
                  <a:srgbClr val="CC0000"/>
                </a:solidFill>
                <a:latin typeface="Times New Roman" pitchFamily="18" charset="0"/>
              </a:rPr>
              <a:t>Reduction of intellectual work status and its social meanings and brain drain process; </a:t>
            </a:r>
          </a:p>
          <a:p>
            <a:pPr marL="609600" indent="-609600" algn="just" eaLnBrk="1" hangingPunct="1">
              <a:lnSpc>
                <a:spcPct val="80000"/>
              </a:lnSpc>
            </a:pPr>
            <a:r>
              <a:rPr lang="en-US" sz="2000" b="1" dirty="0" smtClean="0">
                <a:solidFill>
                  <a:srgbClr val="800000"/>
                </a:solidFill>
                <a:latin typeface="Times New Roman" pitchFamily="18" charset="0"/>
              </a:rPr>
              <a:t>Formation of negative public opinion  relatively to science image .</a:t>
            </a:r>
            <a:endParaRPr lang="en-US" sz="2000" dirty="0" smtClean="0"/>
          </a:p>
          <a:p>
            <a:endParaRPr lang="en-US" sz="2000" dirty="0"/>
          </a:p>
        </p:txBody>
      </p:sp>
      <p:sp>
        <p:nvSpPr>
          <p:cNvPr id="4" name="Date Placeholder 3"/>
          <p:cNvSpPr>
            <a:spLocks noGrp="1"/>
          </p:cNvSpPr>
          <p:nvPr>
            <p:ph type="dt" sz="half" idx="10"/>
          </p:nvPr>
        </p:nvSpPr>
        <p:spPr/>
        <p:txBody>
          <a:bodyPr/>
          <a:lstStyle/>
          <a:p>
            <a:pPr>
              <a:defRPr/>
            </a:pPr>
            <a:fld id="{B28AA024-6C90-4F09-A920-8AF35BA7857B}" type="datetime1">
              <a:rPr lang="ka-GE" smtClean="0"/>
              <a:pPr>
                <a:defRPr/>
              </a:pPr>
              <a:t>26.03.2011</a:t>
            </a:fld>
            <a:endParaRPr lang="en-US" dirty="0"/>
          </a:p>
        </p:txBody>
      </p:sp>
      <p:sp>
        <p:nvSpPr>
          <p:cNvPr id="5" name="Slide Number Placeholder 4"/>
          <p:cNvSpPr>
            <a:spLocks noGrp="1"/>
          </p:cNvSpPr>
          <p:nvPr>
            <p:ph type="sldNum" sz="quarter" idx="12"/>
          </p:nvPr>
        </p:nvSpPr>
        <p:spPr/>
        <p:txBody>
          <a:bodyPr/>
          <a:lstStyle/>
          <a:p>
            <a:pPr>
              <a:defRPr/>
            </a:pPr>
            <a:fld id="{04BEB12B-1FF7-4061-B23D-A5B8A910E007}" type="slidenum">
              <a:rPr lang="en-US" smtClean="0"/>
              <a:pPr>
                <a:defRPr/>
              </a:pPr>
              <a:t>4</a:t>
            </a:fld>
            <a:endParaRPr lang="en-US" dirty="0"/>
          </a:p>
        </p:txBody>
      </p:sp>
    </p:spTree>
  </p:cSld>
  <p:clrMapOvr>
    <a:masterClrMapping/>
  </p:clrMapOvr>
  <p:transition advClick="0">
    <p:split orient="vert" dir="in"/>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7"/>
          <p:cNvPicPr>
            <a:picLocks noChangeAspect="1" noChangeArrowheads="1"/>
          </p:cNvPicPr>
          <p:nvPr/>
        </p:nvPicPr>
        <p:blipFill>
          <a:blip r:embed="rId3" cstate="print"/>
          <a:srcRect t="6667" r="22917" b="6667"/>
          <a:stretch>
            <a:fillRect/>
          </a:stretch>
        </p:blipFill>
        <p:spPr bwMode="auto">
          <a:xfrm>
            <a:off x="3357563" y="4000500"/>
            <a:ext cx="2236787" cy="2032000"/>
          </a:xfrm>
          <a:prstGeom prst="rect">
            <a:avLst/>
          </a:prstGeom>
          <a:noFill/>
          <a:ln w="9525">
            <a:noFill/>
            <a:miter lim="800000"/>
            <a:headEnd/>
            <a:tailEnd/>
          </a:ln>
        </p:spPr>
      </p:pic>
      <p:pic>
        <p:nvPicPr>
          <p:cNvPr id="44035" name="Picture 7" descr="IMG_2332-1"/>
          <p:cNvPicPr>
            <a:picLocks noChangeAspect="1" noChangeArrowheads="1"/>
          </p:cNvPicPr>
          <p:nvPr/>
        </p:nvPicPr>
        <p:blipFill>
          <a:blip r:embed="rId4" cstate="print"/>
          <a:srcRect/>
          <a:stretch>
            <a:fillRect/>
          </a:stretch>
        </p:blipFill>
        <p:spPr bwMode="auto">
          <a:xfrm>
            <a:off x="3286125" y="1357313"/>
            <a:ext cx="2286000" cy="2522537"/>
          </a:xfrm>
          <a:prstGeom prst="rect">
            <a:avLst/>
          </a:prstGeom>
          <a:noFill/>
          <a:ln w="9525">
            <a:noFill/>
            <a:miter lim="800000"/>
            <a:headEnd/>
            <a:tailEnd/>
          </a:ln>
        </p:spPr>
      </p:pic>
      <p:sp>
        <p:nvSpPr>
          <p:cNvPr id="44036" name="Rectangle 4"/>
          <p:cNvSpPr>
            <a:spLocks noChangeArrowheads="1"/>
          </p:cNvSpPr>
          <p:nvPr/>
        </p:nvSpPr>
        <p:spPr bwMode="auto">
          <a:xfrm>
            <a:off x="214313" y="785813"/>
            <a:ext cx="8482012" cy="830262"/>
          </a:xfrm>
          <a:prstGeom prst="rect">
            <a:avLst/>
          </a:prstGeom>
          <a:noFill/>
          <a:ln w="9525">
            <a:noFill/>
            <a:miter lim="800000"/>
            <a:headEnd/>
            <a:tailEnd/>
          </a:ln>
        </p:spPr>
        <p:txBody>
          <a:bodyPr anchor="ctr">
            <a:spAutoFit/>
          </a:bodyPr>
          <a:lstStyle/>
          <a:p>
            <a:pPr lvl="1" algn="ctr">
              <a:buFont typeface="Symbol" pitchFamily="18" charset="2"/>
              <a:buNone/>
              <a:tabLst>
                <a:tab pos="1073150" algn="l"/>
              </a:tabLst>
            </a:pPr>
            <a:r>
              <a:rPr lang="en-US" sz="2400" b="1">
                <a:solidFill>
                  <a:srgbClr val="C00000"/>
                </a:solidFill>
                <a:latin typeface="Times New Roman" pitchFamily="18" charset="0"/>
                <a:cs typeface="Times New Roman" pitchFamily="18" charset="0"/>
              </a:rPr>
              <a:t>Water level monitoring computer system</a:t>
            </a:r>
            <a:endParaRPr lang="ru-RU" sz="2400">
              <a:solidFill>
                <a:srgbClr val="C00000"/>
              </a:solidFill>
              <a:latin typeface="Times New Roman" pitchFamily="18" charset="0"/>
              <a:cs typeface="Times New Roman" pitchFamily="18" charset="0"/>
            </a:endParaRPr>
          </a:p>
          <a:p>
            <a:pPr algn="ctr" eaLnBrk="0" hangingPunct="0">
              <a:tabLst>
                <a:tab pos="1073150" algn="l"/>
              </a:tabLst>
            </a:pPr>
            <a:endParaRPr lang="ru-RU" sz="2400">
              <a:solidFill>
                <a:srgbClr val="C00000"/>
              </a:solidFill>
              <a:latin typeface="Times New Roman" pitchFamily="18" charset="0"/>
              <a:cs typeface="Times New Roman" pitchFamily="18" charset="0"/>
            </a:endParaRPr>
          </a:p>
        </p:txBody>
      </p:sp>
      <p:sp>
        <p:nvSpPr>
          <p:cNvPr id="44037" name="Rectangle 5"/>
          <p:cNvSpPr>
            <a:spLocks noChangeArrowheads="1"/>
          </p:cNvSpPr>
          <p:nvPr/>
        </p:nvSpPr>
        <p:spPr bwMode="auto">
          <a:xfrm>
            <a:off x="214313" y="1809750"/>
            <a:ext cx="2928937" cy="3478213"/>
          </a:xfrm>
          <a:prstGeom prst="rect">
            <a:avLst/>
          </a:prstGeom>
          <a:noFill/>
          <a:ln w="9525">
            <a:noFill/>
            <a:miter lim="800000"/>
            <a:headEnd/>
            <a:tailEnd/>
          </a:ln>
        </p:spPr>
        <p:txBody>
          <a:bodyPr anchor="ctr">
            <a:spAutoFit/>
          </a:bodyPr>
          <a:lstStyle/>
          <a:p>
            <a:pPr algn="just"/>
            <a:r>
              <a:rPr lang="en-US" sz="2000">
                <a:solidFill>
                  <a:srgbClr val="002060"/>
                </a:solidFill>
                <a:latin typeface="Times New Roman" pitchFamily="18" charset="0"/>
                <a:cs typeface="Times New Roman" pitchFamily="18" charset="0"/>
              </a:rPr>
              <a:t>Metering subsystem is mounted on HPS head works, while computer is located on control board and simplifies operation of HPS. In 2007-2009 the system had been implemented at “Igoeti HPS”, “Alazani HPS”, “Ach HPS” and “Bzhuzhi HPS”.</a:t>
            </a:r>
            <a:r>
              <a:rPr lang="ka-GE" sz="2000">
                <a:solidFill>
                  <a:srgbClr val="002060"/>
                </a:solidFill>
                <a:latin typeface="Times New Roman" pitchFamily="18" charset="0"/>
                <a:cs typeface="Times New Roman" pitchFamily="18" charset="0"/>
              </a:rPr>
              <a:t> </a:t>
            </a:r>
            <a:endParaRPr lang="ru-RU" sz="2000">
              <a:latin typeface="Times New Roman" pitchFamily="18" charset="0"/>
              <a:cs typeface="Times New Roman" pitchFamily="18" charset="0"/>
            </a:endParaRPr>
          </a:p>
        </p:txBody>
      </p:sp>
      <p:sp>
        <p:nvSpPr>
          <p:cNvPr id="44038" name="Rectangle 6"/>
          <p:cNvSpPr>
            <a:spLocks noChangeArrowheads="1"/>
          </p:cNvSpPr>
          <p:nvPr/>
        </p:nvSpPr>
        <p:spPr bwMode="auto">
          <a:xfrm>
            <a:off x="214313" y="5668963"/>
            <a:ext cx="4786312" cy="985837"/>
          </a:xfrm>
          <a:prstGeom prst="rect">
            <a:avLst/>
          </a:prstGeom>
          <a:noFill/>
          <a:ln w="9525">
            <a:noFill/>
            <a:miter lim="800000"/>
            <a:headEnd/>
            <a:tailEnd/>
          </a:ln>
        </p:spPr>
        <p:txBody>
          <a:bodyPr anchor="ctr">
            <a:spAutoFit/>
          </a:bodyPr>
          <a:lstStyle/>
          <a:p>
            <a:endParaRPr lang="ka-GE" b="1">
              <a:latin typeface="Times New Roman" pitchFamily="18" charset="0"/>
              <a:cs typeface="Times New Roman" pitchFamily="18" charset="0"/>
            </a:endParaRPr>
          </a:p>
          <a:p>
            <a:pPr algn="just" eaLnBrk="0" hangingPunct="0"/>
            <a:r>
              <a:rPr lang="en-US" sz="2000" b="1">
                <a:solidFill>
                  <a:srgbClr val="002060"/>
                </a:solidFill>
                <a:latin typeface="Times New Roman" pitchFamily="18" charset="0"/>
                <a:cs typeface="Times New Roman" pitchFamily="18" charset="0"/>
              </a:rPr>
              <a:t>Consumers: </a:t>
            </a:r>
            <a:r>
              <a:rPr lang="en-US" sz="2000">
                <a:solidFill>
                  <a:srgbClr val="002060"/>
                </a:solidFill>
                <a:latin typeface="Times New Roman" pitchFamily="18" charset="0"/>
                <a:cs typeface="Times New Roman" pitchFamily="18" charset="0"/>
              </a:rPr>
              <a:t>small and medium HPSs, “Tbiltskalkanali”.</a:t>
            </a:r>
            <a:endParaRPr lang="ru-RU" sz="2000">
              <a:solidFill>
                <a:srgbClr val="002060"/>
              </a:solidFill>
              <a:latin typeface="Times New Roman" pitchFamily="18" charset="0"/>
              <a:cs typeface="Times New Roman" pitchFamily="18" charset="0"/>
            </a:endParaRPr>
          </a:p>
        </p:txBody>
      </p:sp>
      <p:sp>
        <p:nvSpPr>
          <p:cNvPr id="6" name="Rectangle 5"/>
          <p:cNvSpPr/>
          <p:nvPr/>
        </p:nvSpPr>
        <p:spPr>
          <a:xfrm>
            <a:off x="714375" y="214313"/>
            <a:ext cx="6858000" cy="492125"/>
          </a:xfrm>
          <a:prstGeom prst="rect">
            <a:avLst/>
          </a:prstGeom>
        </p:spPr>
        <p:txBody>
          <a:bodyPr>
            <a:spAutoFit/>
          </a:bodyPr>
          <a:lstStyle/>
          <a:p>
            <a:pPr algn="ctr">
              <a:defRPr/>
            </a:pPr>
            <a:r>
              <a:rPr lang="en-US" sz="2600" b="1" dirty="0">
                <a:solidFill>
                  <a:srgbClr val="FF0000"/>
                </a:solidFill>
                <a:effectLst>
                  <a:outerShdw blurRad="38100" dist="38100" dir="2700000" algn="tl">
                    <a:srgbClr val="C0C0C0"/>
                  </a:outerShdw>
                </a:effectLst>
                <a:latin typeface="Times New Roman" pitchFamily="18" charset="0"/>
                <a:cs typeface="Times New Roman" pitchFamily="18" charset="0"/>
              </a:rPr>
              <a:t>        Faculty of informatics and control systems</a:t>
            </a:r>
            <a:endParaRPr lang="en-US" sz="2600" dirty="0">
              <a:latin typeface="Times New Roman" pitchFamily="18" charset="0"/>
              <a:cs typeface="Times New Roman" pitchFamily="18" charset="0"/>
            </a:endParaRPr>
          </a:p>
        </p:txBody>
      </p:sp>
      <p:grpSp>
        <p:nvGrpSpPr>
          <p:cNvPr id="44040" name="Group 8"/>
          <p:cNvGrpSpPr>
            <a:grpSpLocks/>
          </p:cNvGrpSpPr>
          <p:nvPr/>
        </p:nvGrpSpPr>
        <p:grpSpPr bwMode="auto">
          <a:xfrm>
            <a:off x="5643563" y="3786188"/>
            <a:ext cx="3159125" cy="2852737"/>
            <a:chOff x="3420" y="2162"/>
            <a:chExt cx="6480" cy="3960"/>
          </a:xfrm>
        </p:grpSpPr>
        <p:pic>
          <p:nvPicPr>
            <p:cNvPr id="44043" name="Picture 9" descr="IMG_2642"/>
            <p:cNvPicPr>
              <a:picLocks noChangeAspect="1" noChangeArrowheads="1"/>
            </p:cNvPicPr>
            <p:nvPr/>
          </p:nvPicPr>
          <p:blipFill>
            <a:blip r:embed="rId5" cstate="print">
              <a:lum bright="12000"/>
            </a:blip>
            <a:srcRect l="29066" b="22401"/>
            <a:stretch>
              <a:fillRect/>
            </a:stretch>
          </p:blipFill>
          <p:spPr bwMode="auto">
            <a:xfrm>
              <a:off x="3420" y="2162"/>
              <a:ext cx="5375" cy="3960"/>
            </a:xfrm>
            <a:prstGeom prst="rect">
              <a:avLst/>
            </a:prstGeom>
            <a:noFill/>
            <a:ln w="9525">
              <a:noFill/>
              <a:miter lim="800000"/>
              <a:headEnd/>
              <a:tailEnd/>
            </a:ln>
          </p:spPr>
        </p:pic>
        <p:sp>
          <p:nvSpPr>
            <p:cNvPr id="44044" name="AutoShape 10"/>
            <p:cNvSpPr>
              <a:spLocks noChangeArrowheads="1"/>
            </p:cNvSpPr>
            <p:nvPr/>
          </p:nvSpPr>
          <p:spPr bwMode="auto">
            <a:xfrm>
              <a:off x="7657" y="2586"/>
              <a:ext cx="2243" cy="707"/>
            </a:xfrm>
            <a:prstGeom prst="wedgeRectCallout">
              <a:avLst>
                <a:gd name="adj1" fmla="val -147370"/>
                <a:gd name="adj2" fmla="val -58630"/>
              </a:avLst>
            </a:prstGeom>
            <a:solidFill>
              <a:srgbClr val="FFFFFF"/>
            </a:solidFill>
            <a:ln w="9525">
              <a:solidFill>
                <a:srgbClr val="000000"/>
              </a:solidFill>
              <a:miter lim="800000"/>
              <a:headEnd/>
              <a:tailEnd/>
            </a:ln>
          </p:spPr>
          <p:txBody>
            <a:bodyPr/>
            <a:lstStyle/>
            <a:p>
              <a:pPr algn="ctr"/>
              <a:r>
                <a:rPr lang="en-US" sz="1000">
                  <a:solidFill>
                    <a:srgbClr val="006600"/>
                  </a:solidFill>
                  <a:ea typeface="Times New Roman" pitchFamily="18" charset="0"/>
                  <a:cs typeface="Sylfaen" pitchFamily="18" charset="0"/>
                </a:rPr>
                <a:t>Communication radio module</a:t>
              </a:r>
              <a:endParaRPr lang="ka-GE">
                <a:solidFill>
                  <a:srgbClr val="006600"/>
                </a:solidFill>
                <a:ea typeface="Times New Roman" pitchFamily="18" charset="0"/>
                <a:cs typeface="Sylfaen" pitchFamily="18" charset="0"/>
              </a:endParaRPr>
            </a:p>
          </p:txBody>
        </p:sp>
        <p:sp>
          <p:nvSpPr>
            <p:cNvPr id="44045" name="AutoShape 11"/>
            <p:cNvSpPr>
              <a:spLocks noChangeArrowheads="1"/>
            </p:cNvSpPr>
            <p:nvPr/>
          </p:nvSpPr>
          <p:spPr bwMode="auto">
            <a:xfrm>
              <a:off x="7657" y="3435"/>
              <a:ext cx="2243" cy="707"/>
            </a:xfrm>
            <a:prstGeom prst="wedgeRectCallout">
              <a:avLst>
                <a:gd name="adj1" fmla="val -114690"/>
                <a:gd name="adj2" fmla="val 196394"/>
              </a:avLst>
            </a:prstGeom>
            <a:solidFill>
              <a:srgbClr val="FFFFFF"/>
            </a:solidFill>
            <a:ln w="9525">
              <a:solidFill>
                <a:srgbClr val="000000"/>
              </a:solidFill>
              <a:miter lim="800000"/>
              <a:headEnd/>
              <a:tailEnd/>
            </a:ln>
          </p:spPr>
          <p:txBody>
            <a:bodyPr/>
            <a:lstStyle/>
            <a:p>
              <a:pPr algn="ctr"/>
              <a:r>
                <a:rPr lang="en-US" sz="1000">
                  <a:solidFill>
                    <a:srgbClr val="006600"/>
                  </a:solidFill>
                  <a:ea typeface="Times New Roman" pitchFamily="18" charset="0"/>
                  <a:cs typeface="Sylfaen" pitchFamily="18" charset="0"/>
                </a:rPr>
                <a:t>Unified level meter</a:t>
              </a:r>
              <a:endParaRPr lang="ka-GE">
                <a:solidFill>
                  <a:srgbClr val="006600"/>
                </a:solidFill>
                <a:ea typeface="Times New Roman" pitchFamily="18" charset="0"/>
                <a:cs typeface="Sylfaen" pitchFamily="18" charset="0"/>
              </a:endParaRPr>
            </a:p>
          </p:txBody>
        </p:sp>
        <p:sp>
          <p:nvSpPr>
            <p:cNvPr id="44046" name="AutoShape 12"/>
            <p:cNvSpPr>
              <a:spLocks noChangeArrowheads="1"/>
            </p:cNvSpPr>
            <p:nvPr/>
          </p:nvSpPr>
          <p:spPr bwMode="auto">
            <a:xfrm>
              <a:off x="7657" y="4849"/>
              <a:ext cx="2243" cy="707"/>
            </a:xfrm>
            <a:prstGeom prst="wedgeRectCallout">
              <a:avLst>
                <a:gd name="adj1" fmla="val -70421"/>
                <a:gd name="adj2" fmla="val 97949"/>
              </a:avLst>
            </a:prstGeom>
            <a:solidFill>
              <a:srgbClr val="FFFFFF"/>
            </a:solidFill>
            <a:ln w="9525">
              <a:solidFill>
                <a:srgbClr val="000000"/>
              </a:solidFill>
              <a:miter lim="800000"/>
              <a:headEnd/>
              <a:tailEnd/>
            </a:ln>
          </p:spPr>
          <p:txBody>
            <a:bodyPr/>
            <a:lstStyle/>
            <a:p>
              <a:pPr algn="ctr"/>
              <a:r>
                <a:rPr lang="en-US" sz="1100">
                  <a:solidFill>
                    <a:srgbClr val="006600"/>
                  </a:solidFill>
                  <a:ea typeface="Times New Roman" pitchFamily="18" charset="0"/>
                  <a:cs typeface="Sylfaen" pitchFamily="18" charset="0"/>
                </a:rPr>
                <a:t>Water intake channel</a:t>
              </a:r>
              <a:endParaRPr lang="ka-GE">
                <a:solidFill>
                  <a:srgbClr val="006600"/>
                </a:solidFill>
                <a:ea typeface="Times New Roman" pitchFamily="18" charset="0"/>
                <a:cs typeface="Sylfaen" pitchFamily="18" charset="0"/>
              </a:endParaRPr>
            </a:p>
          </p:txBody>
        </p:sp>
      </p:grpSp>
      <p:pic>
        <p:nvPicPr>
          <p:cNvPr id="44041" name="Picture 14" descr="8-1"/>
          <p:cNvPicPr>
            <a:picLocks noChangeAspect="1" noChangeArrowheads="1"/>
          </p:cNvPicPr>
          <p:nvPr/>
        </p:nvPicPr>
        <p:blipFill>
          <a:blip r:embed="rId6" cstate="print">
            <a:clrChange>
              <a:clrFrom>
                <a:srgbClr val="FFFFFF"/>
              </a:clrFrom>
              <a:clrTo>
                <a:srgbClr val="FFFFFF">
                  <a:alpha val="0"/>
                </a:srgbClr>
              </a:clrTo>
            </a:clrChange>
            <a:lum bright="12000"/>
          </a:blip>
          <a:srcRect/>
          <a:stretch>
            <a:fillRect/>
          </a:stretch>
        </p:blipFill>
        <p:spPr bwMode="auto">
          <a:xfrm rot="183307">
            <a:off x="5989638" y="1289050"/>
            <a:ext cx="2835275" cy="2352675"/>
          </a:xfrm>
          <a:prstGeom prst="rect">
            <a:avLst/>
          </a:prstGeom>
          <a:noFill/>
          <a:ln w="9525">
            <a:noFill/>
            <a:miter lim="800000"/>
            <a:headEnd/>
            <a:tailEnd/>
          </a:ln>
        </p:spPr>
      </p:pic>
      <p:pic>
        <p:nvPicPr>
          <p:cNvPr id="44042" name="Picture 4"/>
          <p:cNvPicPr>
            <a:picLocks noChangeAspect="1" noChangeArrowheads="1"/>
          </p:cNvPicPr>
          <p:nvPr/>
        </p:nvPicPr>
        <p:blipFill>
          <a:blip r:embed="rId7" cstate="print"/>
          <a:srcRect/>
          <a:stretch>
            <a:fillRect/>
          </a:stretch>
        </p:blipFill>
        <p:spPr bwMode="auto">
          <a:xfrm>
            <a:off x="7812088" y="260350"/>
            <a:ext cx="1011237" cy="917575"/>
          </a:xfrm>
          <a:prstGeom prst="rect">
            <a:avLst/>
          </a:prstGeom>
          <a:noFill/>
          <a:ln w="9525">
            <a:noFill/>
            <a:miter lim="800000"/>
            <a:headEnd/>
            <a:tailEnd/>
          </a:ln>
        </p:spPr>
      </p:pic>
    </p:spTree>
  </p:cSld>
  <p:clrMapOvr>
    <a:masterClrMapping/>
  </p:clrMapOvr>
  <p:transition advClick="0">
    <p:cover dir="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6"/>
          <p:cNvPicPr>
            <a:picLocks noChangeAspect="1" noChangeArrowheads="1"/>
          </p:cNvPicPr>
          <p:nvPr/>
        </p:nvPicPr>
        <p:blipFill>
          <a:blip r:embed="rId3" cstate="print"/>
          <a:srcRect/>
          <a:stretch>
            <a:fillRect/>
          </a:stretch>
        </p:blipFill>
        <p:spPr bwMode="auto">
          <a:xfrm>
            <a:off x="7786688" y="214313"/>
            <a:ext cx="1057275" cy="957262"/>
          </a:xfrm>
          <a:prstGeom prst="rect">
            <a:avLst/>
          </a:prstGeom>
          <a:noFill/>
          <a:ln w="9525">
            <a:noFill/>
            <a:miter lim="800000"/>
            <a:headEnd/>
            <a:tailEnd/>
          </a:ln>
        </p:spPr>
      </p:pic>
      <p:sp>
        <p:nvSpPr>
          <p:cNvPr id="2" name="Title 1"/>
          <p:cNvSpPr>
            <a:spLocks noGrp="1"/>
          </p:cNvSpPr>
          <p:nvPr>
            <p:ph type="title" idx="4294967295"/>
          </p:nvPr>
        </p:nvSpPr>
        <p:spPr>
          <a:xfrm>
            <a:off x="304800" y="214290"/>
            <a:ext cx="8686800" cy="1000132"/>
          </a:xfrm>
        </p:spPr>
        <p:txBody>
          <a:bodyPr>
            <a:noAutofit/>
          </a:bodyPr>
          <a:lstStyle/>
          <a:p>
            <a:pPr eaLnBrk="1" hangingPunct="1">
              <a:defRPr/>
            </a:pPr>
            <a:r>
              <a:rPr lang="ka-GE" sz="2800" b="1" dirty="0" smtClean="0">
                <a:solidFill>
                  <a:srgbClr val="FF0000"/>
                </a:solidFill>
                <a:latin typeface="+mj-lt"/>
              </a:rPr>
              <a:t>   </a:t>
            </a:r>
            <a:endParaRPr lang="en-US" sz="2800" dirty="0">
              <a:solidFill>
                <a:srgbClr val="FF0000"/>
              </a:solidFill>
              <a:latin typeface="+mj-lt"/>
            </a:endParaRPr>
          </a:p>
        </p:txBody>
      </p:sp>
      <p:sp>
        <p:nvSpPr>
          <p:cNvPr id="50180" name="Content Placeholder 2"/>
          <p:cNvSpPr>
            <a:spLocks noGrp="1"/>
          </p:cNvSpPr>
          <p:nvPr>
            <p:ph idx="4294967295"/>
          </p:nvPr>
        </p:nvSpPr>
        <p:spPr>
          <a:xfrm>
            <a:off x="304800" y="1268413"/>
            <a:ext cx="8686800" cy="1368425"/>
          </a:xfrm>
        </p:spPr>
        <p:txBody>
          <a:bodyPr/>
          <a:lstStyle/>
          <a:p>
            <a:pPr marL="0" indent="0" algn="just">
              <a:buFont typeface="Wingdings 2" pitchFamily="18" charset="2"/>
              <a:buNone/>
            </a:pPr>
            <a:r>
              <a:rPr lang="en-US" sz="2400" smtClean="0">
                <a:solidFill>
                  <a:srgbClr val="002060"/>
                </a:solidFill>
                <a:latin typeface="Times New Roman" pitchFamily="18" charset="0"/>
                <a:cs typeface="Times New Roman" pitchFamily="18" charset="0"/>
              </a:rPr>
              <a:t>The problem of soft landing of aircraft had been solved. As the result had been find the moment of engine cut off, when aircraft will make smooth landing at the given place. </a:t>
            </a:r>
            <a:endParaRPr lang="en-US" sz="2400" b="1" smtClean="0">
              <a:solidFill>
                <a:srgbClr val="C00000"/>
              </a:solidFill>
              <a:latin typeface="Times New Roman" pitchFamily="18" charset="0"/>
              <a:cs typeface="Times New Roman" pitchFamily="18" charset="0"/>
            </a:endParaRPr>
          </a:p>
          <a:p>
            <a:pPr marL="0" indent="0" algn="ctr">
              <a:buFont typeface="Wingdings 2" pitchFamily="18" charset="2"/>
              <a:buNone/>
            </a:pPr>
            <a:endParaRPr lang="en-US" sz="2400" smtClean="0">
              <a:solidFill>
                <a:srgbClr val="C00000"/>
              </a:solidFill>
              <a:latin typeface="Times New Roman" pitchFamily="18" charset="0"/>
              <a:cs typeface="Times New Roman" pitchFamily="18" charset="0"/>
            </a:endParaRPr>
          </a:p>
          <a:p>
            <a:pPr marL="0" indent="0" eaLnBrk="1" hangingPunct="1"/>
            <a:endParaRPr lang="en-US" sz="2400" smtClean="0">
              <a:latin typeface="Times New Roman" pitchFamily="18" charset="0"/>
              <a:cs typeface="Times New Roman" pitchFamily="18" charset="0"/>
            </a:endParaRPr>
          </a:p>
        </p:txBody>
      </p:sp>
      <p:sp>
        <p:nvSpPr>
          <p:cNvPr id="5" name="Slide Number Placeholder 4"/>
          <p:cNvSpPr txBox="1">
            <a:spLocks noGrp="1"/>
          </p:cNvSpPr>
          <p:nvPr/>
        </p:nvSpPr>
        <p:spPr>
          <a:xfrm>
            <a:off x="8229600" y="6473825"/>
            <a:ext cx="758825" cy="247650"/>
          </a:xfrm>
          <a:prstGeom prst="rect">
            <a:avLst/>
          </a:prstGeom>
          <a:noFill/>
        </p:spPr>
        <p:txBody>
          <a:bodyPr/>
          <a:lstStyle/>
          <a:p>
            <a:pPr algn="r">
              <a:defRPr/>
            </a:pPr>
            <a:fld id="{9CDDA255-217A-4185-8164-D4DDF48589E7}" type="slidenum">
              <a:rPr lang="en-US" sz="1200">
                <a:solidFill>
                  <a:schemeClr val="accent1">
                    <a:shade val="75000"/>
                  </a:schemeClr>
                </a:solidFill>
                <a:latin typeface="Arial" charset="0"/>
                <a:cs typeface="Arial" charset="0"/>
              </a:rPr>
              <a:pPr algn="r">
                <a:defRPr/>
              </a:pPr>
              <a:t>41</a:t>
            </a:fld>
            <a:endParaRPr lang="en-US" sz="1200" dirty="0">
              <a:solidFill>
                <a:schemeClr val="accent1">
                  <a:shade val="75000"/>
                </a:schemeClr>
              </a:solidFill>
              <a:latin typeface="Arial" charset="0"/>
              <a:cs typeface="Arial" charset="0"/>
            </a:endParaRPr>
          </a:p>
        </p:txBody>
      </p:sp>
      <p:sp>
        <p:nvSpPr>
          <p:cNvPr id="9" name="Прямоугольник 8"/>
          <p:cNvSpPr/>
          <p:nvPr/>
        </p:nvSpPr>
        <p:spPr>
          <a:xfrm>
            <a:off x="500034" y="214290"/>
            <a:ext cx="7500938" cy="885825"/>
          </a:xfrm>
          <a:prstGeom prst="rect">
            <a:avLst/>
          </a:prstGeom>
        </p:spPr>
        <p:txBody>
          <a:bodyPr>
            <a:spAutoFit/>
          </a:bodyPr>
          <a:lstStyle/>
          <a:p>
            <a:pPr algn="ctr">
              <a:defRPr/>
            </a:pPr>
            <a:r>
              <a:rPr lang="en-US" sz="2600" b="1" dirty="0">
                <a:solidFill>
                  <a:srgbClr val="FF0000"/>
                </a:solidFill>
                <a:effectLst>
                  <a:outerShdw blurRad="38100" dist="38100" dir="2700000" algn="tl">
                    <a:srgbClr val="C0C0C0"/>
                  </a:outerShdw>
                </a:effectLst>
                <a:latin typeface="Times New Roman" pitchFamily="18" charset="0"/>
                <a:cs typeface="Times New Roman" pitchFamily="18" charset="0"/>
              </a:rPr>
              <a:t>Faculty of informatics and control systems</a:t>
            </a:r>
            <a:endParaRPr lang="en-US" sz="2600" dirty="0">
              <a:latin typeface="Times New Roman" pitchFamily="18" charset="0"/>
              <a:cs typeface="Times New Roman" pitchFamily="18" charset="0"/>
            </a:endParaRPr>
          </a:p>
          <a:p>
            <a:pPr algn="ctr">
              <a:defRPr/>
            </a:pPr>
            <a:endParaRPr lang="en-US" sz="2600" b="1" dirty="0">
              <a:solidFill>
                <a:srgbClr val="FF0000"/>
              </a:solidFill>
              <a:effectLst>
                <a:outerShdw blurRad="38100" dist="38100" dir="2700000" algn="tl">
                  <a:srgbClr val="C0C0C0"/>
                </a:outerShdw>
              </a:effectLst>
              <a:latin typeface="Times New Roman" pitchFamily="18" charset="0"/>
              <a:cs typeface="Times New Roman" pitchFamily="18" charset="0"/>
            </a:endParaRPr>
          </a:p>
        </p:txBody>
      </p:sp>
      <p:sp>
        <p:nvSpPr>
          <p:cNvPr id="50184" name="Text Box 10"/>
          <p:cNvSpPr txBox="1">
            <a:spLocks noChangeArrowheads="1"/>
          </p:cNvSpPr>
          <p:nvPr/>
        </p:nvSpPr>
        <p:spPr bwMode="auto">
          <a:xfrm>
            <a:off x="285750" y="5929313"/>
            <a:ext cx="8643938" cy="762000"/>
          </a:xfrm>
          <a:prstGeom prst="rect">
            <a:avLst/>
          </a:prstGeom>
          <a:noFill/>
          <a:ln w="9525">
            <a:noFill/>
            <a:miter lim="800000"/>
            <a:headEnd/>
            <a:tailEnd/>
          </a:ln>
        </p:spPr>
        <p:txBody>
          <a:bodyPr>
            <a:spAutoFit/>
          </a:bodyPr>
          <a:lstStyle/>
          <a:p>
            <a:pPr algn="ctr">
              <a:spcBef>
                <a:spcPct val="50000"/>
              </a:spcBef>
            </a:pPr>
            <a:r>
              <a:rPr lang="en-US" sz="2200">
                <a:solidFill>
                  <a:srgbClr val="002060"/>
                </a:solidFill>
                <a:latin typeface="Times New Roman" pitchFamily="18" charset="0"/>
                <a:cs typeface="Times New Roman" pitchFamily="18" charset="0"/>
              </a:rPr>
              <a:t>Mathematical model has been created and the problem has been solved for pilotless aircraft..</a:t>
            </a:r>
            <a:endParaRPr lang="ru-RU" sz="2200">
              <a:solidFill>
                <a:srgbClr val="002060"/>
              </a:solidFill>
              <a:latin typeface="Times New Roman" pitchFamily="18" charset="0"/>
              <a:cs typeface="Times New Roman" pitchFamily="18" charset="0"/>
            </a:endParaRPr>
          </a:p>
        </p:txBody>
      </p:sp>
      <p:pic>
        <p:nvPicPr>
          <p:cNvPr id="50185" name="Picture 12" descr="isform"/>
          <p:cNvPicPr>
            <a:picLocks noChangeAspect="1" noChangeArrowheads="1"/>
          </p:cNvPicPr>
          <p:nvPr/>
        </p:nvPicPr>
        <p:blipFill>
          <a:blip r:embed="rId4" cstate="print"/>
          <a:srcRect/>
          <a:stretch>
            <a:fillRect/>
          </a:stretch>
        </p:blipFill>
        <p:spPr bwMode="auto">
          <a:xfrm>
            <a:off x="2286000" y="2500313"/>
            <a:ext cx="4929188" cy="3376612"/>
          </a:xfrm>
          <a:prstGeom prst="rect">
            <a:avLst/>
          </a:prstGeom>
          <a:noFill/>
          <a:ln w="9525">
            <a:noFill/>
            <a:miter lim="800000"/>
            <a:headEnd/>
            <a:tailEnd/>
          </a:ln>
        </p:spPr>
      </p:pic>
    </p:spTree>
  </p:cSld>
  <p:clrMapOvr>
    <a:masterClrMapping/>
  </p:clrMapOvr>
  <p:transition advClick="0">
    <p:push dir="u"/>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Content Placeholder 2"/>
          <p:cNvSpPr>
            <a:spLocks noGrp="1"/>
          </p:cNvSpPr>
          <p:nvPr>
            <p:ph idx="1"/>
          </p:nvPr>
        </p:nvSpPr>
        <p:spPr>
          <a:xfrm>
            <a:off x="457200" y="1214438"/>
            <a:ext cx="8686800" cy="3343275"/>
          </a:xfrm>
        </p:spPr>
        <p:txBody>
          <a:bodyPr/>
          <a:lstStyle/>
          <a:p>
            <a:pPr marL="0" indent="0" algn="just" eaLnBrk="1" hangingPunct="1">
              <a:buFont typeface="Wingdings 2" pitchFamily="18" charset="2"/>
              <a:buNone/>
            </a:pPr>
            <a:r>
              <a:rPr lang="af-ZA" sz="2200" smtClean="0">
                <a:solidFill>
                  <a:srgbClr val="002060"/>
                </a:solidFill>
                <a:latin typeface="Times New Roman" pitchFamily="18" charset="0"/>
                <a:cs typeface="Times New Roman" pitchFamily="18" charset="0"/>
              </a:rPr>
              <a:t>The activity of center is connected with </a:t>
            </a:r>
            <a:r>
              <a:rPr lang="en-US" sz="2200" smtClean="0">
                <a:solidFill>
                  <a:srgbClr val="002060"/>
                </a:solidFill>
                <a:latin typeface="Times New Roman" pitchFamily="18" charset="0"/>
                <a:cs typeface="Times New Roman" pitchFamily="18" charset="0"/>
              </a:rPr>
              <a:t>d</a:t>
            </a:r>
            <a:r>
              <a:rPr lang="ka-GE" sz="2200" smtClean="0">
                <a:solidFill>
                  <a:srgbClr val="002060"/>
                </a:solidFill>
                <a:latin typeface="Times New Roman" pitchFamily="18" charset="0"/>
                <a:cs typeface="Times New Roman" pitchFamily="18" charset="0"/>
              </a:rPr>
              <a:t>evelopment and </a:t>
            </a:r>
            <a:r>
              <a:rPr lang="en-US" sz="2200" smtClean="0">
                <a:solidFill>
                  <a:srgbClr val="002060"/>
                </a:solidFill>
                <a:latin typeface="Times New Roman" pitchFamily="18" charset="0"/>
                <a:cs typeface="Times New Roman" pitchFamily="18" charset="0"/>
              </a:rPr>
              <a:t>a</a:t>
            </a:r>
            <a:r>
              <a:rPr lang="ka-GE" sz="2200" smtClean="0">
                <a:solidFill>
                  <a:srgbClr val="002060"/>
                </a:solidFill>
                <a:latin typeface="Times New Roman" pitchFamily="18" charset="0"/>
                <a:cs typeface="Times New Roman" pitchFamily="18" charset="0"/>
              </a:rPr>
              <a:t>pplication of </a:t>
            </a:r>
            <a:r>
              <a:rPr lang="en-US" sz="2200" smtClean="0">
                <a:solidFill>
                  <a:srgbClr val="002060"/>
                </a:solidFill>
                <a:latin typeface="Times New Roman" pitchFamily="18" charset="0"/>
                <a:cs typeface="Times New Roman" pitchFamily="18" charset="0"/>
              </a:rPr>
              <a:t>e</a:t>
            </a:r>
            <a:r>
              <a:rPr lang="ka-GE" sz="2200" smtClean="0">
                <a:solidFill>
                  <a:srgbClr val="002060"/>
                </a:solidFill>
                <a:latin typeface="Times New Roman" pitchFamily="18" charset="0"/>
                <a:cs typeface="Times New Roman" pitchFamily="18" charset="0"/>
              </a:rPr>
              <a:t>lectromagnetic </a:t>
            </a:r>
            <a:r>
              <a:rPr lang="en-US" sz="2200" smtClean="0">
                <a:solidFill>
                  <a:srgbClr val="002060"/>
                </a:solidFill>
                <a:latin typeface="Times New Roman" pitchFamily="18" charset="0"/>
                <a:cs typeface="Times New Roman" pitchFamily="18" charset="0"/>
              </a:rPr>
              <a:t>w</a:t>
            </a:r>
            <a:r>
              <a:rPr lang="ka-GE" sz="2200" smtClean="0">
                <a:solidFill>
                  <a:srgbClr val="002060"/>
                </a:solidFill>
                <a:latin typeface="Times New Roman" pitchFamily="18" charset="0"/>
                <a:cs typeface="Times New Roman" pitchFamily="18" charset="0"/>
              </a:rPr>
              <a:t>aves </a:t>
            </a:r>
            <a:r>
              <a:rPr lang="en-US" sz="2200" smtClean="0">
                <a:solidFill>
                  <a:srgbClr val="002060"/>
                </a:solidFill>
                <a:latin typeface="Times New Roman" pitchFamily="18" charset="0"/>
                <a:cs typeface="Times New Roman" pitchFamily="18" charset="0"/>
              </a:rPr>
              <a:t>p</a:t>
            </a:r>
            <a:r>
              <a:rPr lang="ka-GE" sz="2200" smtClean="0">
                <a:solidFill>
                  <a:srgbClr val="002060"/>
                </a:solidFill>
                <a:latin typeface="Times New Roman" pitchFamily="18" charset="0"/>
                <a:cs typeface="Times New Roman" pitchFamily="18" charset="0"/>
              </a:rPr>
              <a:t>ropagation in a </a:t>
            </a:r>
            <a:r>
              <a:rPr lang="en-US" sz="2200" smtClean="0">
                <a:solidFill>
                  <a:srgbClr val="002060"/>
                </a:solidFill>
                <a:latin typeface="Times New Roman" pitchFamily="18" charset="0"/>
                <a:cs typeface="Times New Roman" pitchFamily="18" charset="0"/>
              </a:rPr>
              <a:t>t</a:t>
            </a:r>
            <a:r>
              <a:rPr lang="ka-GE" sz="2200" smtClean="0">
                <a:solidFill>
                  <a:srgbClr val="002060"/>
                </a:solidFill>
                <a:latin typeface="Times New Roman" pitchFamily="18" charset="0"/>
                <a:cs typeface="Times New Roman" pitchFamily="18" charset="0"/>
              </a:rPr>
              <a:t>urbulent </a:t>
            </a:r>
            <a:r>
              <a:rPr lang="en-US" sz="2200" smtClean="0">
                <a:solidFill>
                  <a:srgbClr val="002060"/>
                </a:solidFill>
                <a:latin typeface="Times New Roman" pitchFamily="18" charset="0"/>
                <a:cs typeface="Times New Roman" pitchFamily="18" charset="0"/>
              </a:rPr>
              <a:t>a</a:t>
            </a:r>
            <a:r>
              <a:rPr lang="ka-GE" sz="2200" smtClean="0">
                <a:solidFill>
                  <a:srgbClr val="002060"/>
                </a:solidFill>
                <a:latin typeface="Times New Roman" pitchFamily="18" charset="0"/>
                <a:cs typeface="Times New Roman" pitchFamily="18" charset="0"/>
              </a:rPr>
              <a:t>nisotropic </a:t>
            </a:r>
            <a:r>
              <a:rPr lang="en-US" sz="2200" smtClean="0">
                <a:solidFill>
                  <a:srgbClr val="002060"/>
                </a:solidFill>
                <a:latin typeface="Times New Roman" pitchFamily="18" charset="0"/>
                <a:cs typeface="Times New Roman" pitchFamily="18" charset="0"/>
              </a:rPr>
              <a:t>a</a:t>
            </a:r>
            <a:r>
              <a:rPr lang="ka-GE" sz="2200" smtClean="0">
                <a:solidFill>
                  <a:srgbClr val="002060"/>
                </a:solidFill>
                <a:latin typeface="Times New Roman" pitchFamily="18" charset="0"/>
                <a:cs typeface="Times New Roman" pitchFamily="18" charset="0"/>
              </a:rPr>
              <a:t>bsorptive </a:t>
            </a:r>
            <a:r>
              <a:rPr lang="en-US" sz="2200" smtClean="0">
                <a:solidFill>
                  <a:srgbClr val="002060"/>
                </a:solidFill>
                <a:latin typeface="Times New Roman" pitchFamily="18" charset="0"/>
                <a:cs typeface="Times New Roman" pitchFamily="18" charset="0"/>
              </a:rPr>
              <a:t>m</a:t>
            </a:r>
            <a:r>
              <a:rPr lang="ka-GE" sz="2200" smtClean="0">
                <a:solidFill>
                  <a:srgbClr val="002060"/>
                </a:solidFill>
                <a:latin typeface="Times New Roman" pitchFamily="18" charset="0"/>
                <a:cs typeface="Times New Roman" pitchFamily="18" charset="0"/>
              </a:rPr>
              <a:t>edia</a:t>
            </a:r>
            <a:r>
              <a:rPr lang="af-ZA" sz="2200" smtClean="0">
                <a:solidFill>
                  <a:srgbClr val="002060"/>
                </a:solidFill>
                <a:latin typeface="Times New Roman" pitchFamily="18" charset="0"/>
                <a:cs typeface="Times New Roman" pitchFamily="18" charset="0"/>
              </a:rPr>
              <a:t>. </a:t>
            </a:r>
            <a:endParaRPr lang="en-US" sz="2200" smtClean="0">
              <a:latin typeface="Times New Roman" pitchFamily="18" charset="0"/>
              <a:cs typeface="Times New Roman" pitchFamily="18" charset="0"/>
            </a:endParaRPr>
          </a:p>
          <a:p>
            <a:pPr marL="0" indent="0" algn="just" eaLnBrk="1" hangingPunct="1">
              <a:buFont typeface="Wingdings 2" pitchFamily="18" charset="2"/>
              <a:buNone/>
            </a:pPr>
            <a:endParaRPr lang="af-ZA" sz="2200" smtClean="0">
              <a:solidFill>
                <a:srgbClr val="002060"/>
              </a:solidFill>
              <a:latin typeface="Times New Roman" pitchFamily="18" charset="0"/>
              <a:cs typeface="Times New Roman" pitchFamily="18" charset="0"/>
            </a:endParaRPr>
          </a:p>
        </p:txBody>
      </p:sp>
      <p:sp>
        <p:nvSpPr>
          <p:cNvPr id="5" name="Slide Number Placeholder 4"/>
          <p:cNvSpPr>
            <a:spLocks noGrp="1"/>
          </p:cNvSpPr>
          <p:nvPr>
            <p:ph type="sldNum" sz="quarter" idx="12"/>
          </p:nvPr>
        </p:nvSpPr>
        <p:spPr/>
        <p:txBody>
          <a:bodyPr/>
          <a:lstStyle/>
          <a:p>
            <a:pPr>
              <a:defRPr/>
            </a:pPr>
            <a:fld id="{39A2018E-805F-494B-8B26-E63191400C53}" type="slidenum">
              <a:rPr lang="en-US" smtClean="0"/>
              <a:pPr>
                <a:defRPr/>
              </a:pPr>
              <a:t>42</a:t>
            </a:fld>
            <a:endParaRPr lang="en-US" dirty="0"/>
          </a:p>
        </p:txBody>
      </p:sp>
      <p:sp>
        <p:nvSpPr>
          <p:cNvPr id="51205" name="TextBox 6"/>
          <p:cNvSpPr txBox="1">
            <a:spLocks noChangeArrowheads="1"/>
          </p:cNvSpPr>
          <p:nvPr/>
        </p:nvSpPr>
        <p:spPr bwMode="auto">
          <a:xfrm>
            <a:off x="500063" y="2214563"/>
            <a:ext cx="3571875" cy="3816350"/>
          </a:xfrm>
          <a:prstGeom prst="rect">
            <a:avLst/>
          </a:prstGeom>
          <a:noFill/>
          <a:ln w="9525">
            <a:noFill/>
            <a:miter lim="800000"/>
            <a:headEnd/>
            <a:tailEnd/>
          </a:ln>
        </p:spPr>
        <p:txBody>
          <a:bodyPr>
            <a:spAutoFit/>
          </a:bodyPr>
          <a:lstStyle/>
          <a:p>
            <a:pPr algn="just"/>
            <a:endParaRPr lang="en-US" sz="2200">
              <a:solidFill>
                <a:srgbClr val="002060"/>
              </a:solidFill>
              <a:latin typeface="Times New Roman" pitchFamily="18" charset="0"/>
              <a:cs typeface="Times New Roman" pitchFamily="18" charset="0"/>
            </a:endParaRPr>
          </a:p>
          <a:p>
            <a:pPr algn="just"/>
            <a:r>
              <a:rPr lang="en-US" sz="2200">
                <a:solidFill>
                  <a:srgbClr val="002060"/>
                </a:solidFill>
                <a:latin typeface="Times New Roman" pitchFamily="18" charset="0"/>
                <a:cs typeface="Times New Roman" pitchFamily="18" charset="0"/>
              </a:rPr>
              <a:t>A new theory of single and multiple scattering of monochromatic electro-magnetic waves and laser beam propagation in statistically anisotropic medium and a respective device for researches has been done.</a:t>
            </a:r>
            <a:r>
              <a:rPr lang="af-ZA" sz="2200">
                <a:solidFill>
                  <a:srgbClr val="002060"/>
                </a:solidFill>
                <a:latin typeface="Times New Roman" pitchFamily="18" charset="0"/>
                <a:cs typeface="Times New Roman" pitchFamily="18" charset="0"/>
              </a:rPr>
              <a:t> </a:t>
            </a:r>
            <a:endParaRPr lang="en-US" sz="2200">
              <a:latin typeface="Times New Roman" pitchFamily="18" charset="0"/>
              <a:cs typeface="Times New Roman" pitchFamily="18" charset="0"/>
            </a:endParaRPr>
          </a:p>
          <a:p>
            <a:endParaRPr lang="en-US" sz="2200">
              <a:latin typeface="Times New Roman" pitchFamily="18" charset="0"/>
              <a:cs typeface="Times New Roman" pitchFamily="18" charset="0"/>
            </a:endParaRPr>
          </a:p>
        </p:txBody>
      </p:sp>
      <p:pic>
        <p:nvPicPr>
          <p:cNvPr id="51206" name="Рисунок 4"/>
          <p:cNvPicPr>
            <a:picLocks noChangeAspect="1" noChangeArrowheads="1"/>
          </p:cNvPicPr>
          <p:nvPr/>
        </p:nvPicPr>
        <p:blipFill>
          <a:blip r:embed="rId3" cstate="print"/>
          <a:srcRect/>
          <a:stretch>
            <a:fillRect/>
          </a:stretch>
        </p:blipFill>
        <p:spPr bwMode="auto">
          <a:xfrm>
            <a:off x="4286250" y="2143125"/>
            <a:ext cx="4643438" cy="3429000"/>
          </a:xfrm>
          <a:prstGeom prst="rect">
            <a:avLst/>
          </a:prstGeom>
          <a:noFill/>
          <a:ln w="9525">
            <a:noFill/>
            <a:miter lim="800000"/>
            <a:headEnd/>
            <a:tailEnd/>
          </a:ln>
        </p:spPr>
      </p:pic>
      <p:sp>
        <p:nvSpPr>
          <p:cNvPr id="51207" name="Content Placeholder 2"/>
          <p:cNvSpPr>
            <a:spLocks/>
          </p:cNvSpPr>
          <p:nvPr/>
        </p:nvSpPr>
        <p:spPr bwMode="auto">
          <a:xfrm>
            <a:off x="457200" y="1143000"/>
            <a:ext cx="8686800" cy="3128963"/>
          </a:xfrm>
          <a:prstGeom prst="rect">
            <a:avLst/>
          </a:prstGeom>
          <a:noFill/>
          <a:ln w="9525">
            <a:noFill/>
            <a:miter lim="800000"/>
            <a:headEnd/>
            <a:tailEnd/>
          </a:ln>
        </p:spPr>
        <p:txBody>
          <a:bodyPr/>
          <a:lstStyle/>
          <a:p>
            <a:pPr algn="just">
              <a:spcBef>
                <a:spcPct val="20000"/>
              </a:spcBef>
              <a:buClr>
                <a:schemeClr val="accent1"/>
              </a:buClr>
              <a:buSzPct val="70000"/>
              <a:buFont typeface="Wingdings 2" pitchFamily="18" charset="2"/>
              <a:buNone/>
            </a:pPr>
            <a:endParaRPr lang="ru-RU" sz="2000">
              <a:solidFill>
                <a:schemeClr val="tx2"/>
              </a:solidFill>
              <a:latin typeface="Franklin Gothic Book" pitchFamily="34" charset="0"/>
            </a:endParaRPr>
          </a:p>
        </p:txBody>
      </p:sp>
      <p:sp>
        <p:nvSpPr>
          <p:cNvPr id="10" name="TextBox 9"/>
          <p:cNvSpPr txBox="1"/>
          <p:nvPr/>
        </p:nvSpPr>
        <p:spPr>
          <a:xfrm>
            <a:off x="642910" y="214290"/>
            <a:ext cx="7072313" cy="885825"/>
          </a:xfrm>
          <a:prstGeom prst="rect">
            <a:avLst/>
          </a:prstGeom>
          <a:noFill/>
        </p:spPr>
        <p:txBody>
          <a:bodyPr>
            <a:spAutoFit/>
          </a:bodyPr>
          <a:lstStyle/>
          <a:p>
            <a:pPr algn="ctr">
              <a:defRPr/>
            </a:pPr>
            <a:r>
              <a:rPr lang="en-US" sz="2600" b="1" dirty="0">
                <a:solidFill>
                  <a:srgbClr val="FF0000"/>
                </a:solidFill>
                <a:effectLst>
                  <a:outerShdw blurRad="38100" dist="38100" dir="2700000" algn="tl">
                    <a:srgbClr val="C0C0C0"/>
                  </a:outerShdw>
                </a:effectLst>
                <a:latin typeface="Times New Roman" pitchFamily="18" charset="0"/>
                <a:cs typeface="Times New Roman" pitchFamily="18" charset="0"/>
              </a:rPr>
              <a:t>Scientific center of the theory and application of electromagnetic waves</a:t>
            </a:r>
          </a:p>
        </p:txBody>
      </p:sp>
      <p:pic>
        <p:nvPicPr>
          <p:cNvPr id="51209" name="Picture 4"/>
          <p:cNvPicPr>
            <a:picLocks noChangeAspect="1" noChangeArrowheads="1"/>
          </p:cNvPicPr>
          <p:nvPr/>
        </p:nvPicPr>
        <p:blipFill>
          <a:blip r:embed="rId4" cstate="print"/>
          <a:srcRect/>
          <a:stretch>
            <a:fillRect/>
          </a:stretch>
        </p:blipFill>
        <p:spPr bwMode="auto">
          <a:xfrm>
            <a:off x="7812088" y="260350"/>
            <a:ext cx="1011237" cy="917575"/>
          </a:xfrm>
          <a:prstGeom prst="rect">
            <a:avLst/>
          </a:prstGeom>
          <a:noFill/>
          <a:ln w="9525">
            <a:noFill/>
            <a:miter lim="800000"/>
            <a:headEnd/>
            <a:tailEnd/>
          </a:ln>
        </p:spPr>
      </p:pic>
    </p:spTree>
  </p:cSld>
  <p:clrMapOvr>
    <a:masterClrMapping/>
  </p:clrMapOvr>
  <p:transition advClick="0">
    <p:cover dir="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4"/>
          <p:cNvPicPr>
            <a:picLocks noChangeAspect="1" noChangeArrowheads="1"/>
          </p:cNvPicPr>
          <p:nvPr/>
        </p:nvPicPr>
        <p:blipFill>
          <a:blip r:embed="rId2" cstate="print"/>
          <a:srcRect/>
          <a:stretch>
            <a:fillRect/>
          </a:stretch>
        </p:blipFill>
        <p:spPr bwMode="auto">
          <a:xfrm>
            <a:off x="7786688" y="571500"/>
            <a:ext cx="1011237" cy="917575"/>
          </a:xfrm>
          <a:prstGeom prst="rect">
            <a:avLst/>
          </a:prstGeom>
          <a:noFill/>
          <a:ln w="9525">
            <a:noFill/>
            <a:miter lim="800000"/>
            <a:headEnd/>
            <a:tailEnd/>
          </a:ln>
        </p:spPr>
      </p:pic>
      <p:sp>
        <p:nvSpPr>
          <p:cNvPr id="2" name="Title 1"/>
          <p:cNvSpPr>
            <a:spLocks noGrp="1"/>
          </p:cNvSpPr>
          <p:nvPr>
            <p:ph type="title"/>
          </p:nvPr>
        </p:nvSpPr>
        <p:spPr/>
        <p:txBody>
          <a:bodyPr>
            <a:normAutofit/>
          </a:bodyPr>
          <a:lstStyle/>
          <a:p>
            <a:pPr algn="ctr">
              <a:defRPr/>
            </a:pPr>
            <a:r>
              <a:rPr lang="af-ZA" sz="2400" b="1" dirty="0" smtClean="0">
                <a:solidFill>
                  <a:srgbClr val="FF0000"/>
                </a:solidFill>
                <a:latin typeface="Times New Roman" pitchFamily="18" charset="0"/>
                <a:cs typeface="Times New Roman" pitchFamily="18" charset="0"/>
              </a:rPr>
              <a:t>The scientific magazines issued at GTU </a:t>
            </a:r>
            <a:endParaRPr lang="en-US" sz="2400" b="1" dirty="0">
              <a:solidFill>
                <a:srgbClr val="FF0000"/>
              </a:solidFill>
              <a:latin typeface="Times New Roman" pitchFamily="18" charset="0"/>
              <a:cs typeface="Times New Roman" pitchFamily="18" charset="0"/>
            </a:endParaRPr>
          </a:p>
        </p:txBody>
      </p:sp>
      <p:sp>
        <p:nvSpPr>
          <p:cNvPr id="5" name="Slide Number Placeholder 4"/>
          <p:cNvSpPr>
            <a:spLocks noGrp="1"/>
          </p:cNvSpPr>
          <p:nvPr>
            <p:ph type="sldNum" sz="quarter" idx="12"/>
          </p:nvPr>
        </p:nvSpPr>
        <p:spPr/>
        <p:txBody>
          <a:bodyPr/>
          <a:lstStyle/>
          <a:p>
            <a:pPr>
              <a:defRPr/>
            </a:pPr>
            <a:fld id="{CE91DD17-E8AB-43D3-9551-EE7C44795614}" type="slidenum">
              <a:rPr lang="en-US" smtClean="0"/>
              <a:pPr>
                <a:defRPr/>
              </a:pPr>
              <a:t>43</a:t>
            </a:fld>
            <a:endParaRPr lang="en-US" dirty="0"/>
          </a:p>
        </p:txBody>
      </p:sp>
      <p:pic>
        <p:nvPicPr>
          <p:cNvPr id="54278" name="Picture 5" descr="http://www.gtu.ge/images/samecn_seq/Untitled-3.jpg">
            <a:hlinkClick r:id="rId3" tooltip="&quot;PROBLEMS OF MECHANICS&quot;"/>
          </p:cNvPr>
          <p:cNvPicPr>
            <a:picLocks noChangeAspect="1" noChangeArrowheads="1"/>
          </p:cNvPicPr>
          <p:nvPr/>
        </p:nvPicPr>
        <p:blipFill>
          <a:blip r:embed="rId4" cstate="print"/>
          <a:srcRect/>
          <a:stretch>
            <a:fillRect/>
          </a:stretch>
        </p:blipFill>
        <p:spPr bwMode="auto">
          <a:xfrm>
            <a:off x="214313" y="1714500"/>
            <a:ext cx="1479550" cy="2127250"/>
          </a:xfrm>
          <a:prstGeom prst="rect">
            <a:avLst/>
          </a:prstGeom>
          <a:noFill/>
          <a:ln w="9525">
            <a:noFill/>
            <a:miter lim="800000"/>
            <a:headEnd/>
            <a:tailEnd/>
          </a:ln>
        </p:spPr>
      </p:pic>
      <p:pic>
        <p:nvPicPr>
          <p:cNvPr id="54280" name="Picture 7" descr="http://www.gtu.ge/images/samecn_seq/Untitled-6.jpg"/>
          <p:cNvPicPr>
            <a:picLocks noChangeAspect="1" noChangeArrowheads="1"/>
          </p:cNvPicPr>
          <p:nvPr/>
        </p:nvPicPr>
        <p:blipFill>
          <a:blip r:embed="rId5" cstate="print"/>
          <a:srcRect/>
          <a:stretch>
            <a:fillRect/>
          </a:stretch>
        </p:blipFill>
        <p:spPr bwMode="auto">
          <a:xfrm>
            <a:off x="3643313" y="1714500"/>
            <a:ext cx="1609725" cy="2212975"/>
          </a:xfrm>
          <a:prstGeom prst="rect">
            <a:avLst/>
          </a:prstGeom>
          <a:noFill/>
          <a:ln w="9525">
            <a:noFill/>
            <a:miter lim="800000"/>
            <a:headEnd/>
            <a:tailEnd/>
          </a:ln>
        </p:spPr>
      </p:pic>
      <p:pic>
        <p:nvPicPr>
          <p:cNvPr id="54281" name="Picture 8" descr="http://www.gtu.ge/images/samecn_seq/Untitled-8.jpg"/>
          <p:cNvPicPr>
            <a:picLocks noChangeAspect="1" noChangeArrowheads="1"/>
          </p:cNvPicPr>
          <p:nvPr/>
        </p:nvPicPr>
        <p:blipFill>
          <a:blip r:embed="rId6" cstate="print"/>
          <a:srcRect/>
          <a:stretch>
            <a:fillRect/>
          </a:stretch>
        </p:blipFill>
        <p:spPr bwMode="auto">
          <a:xfrm>
            <a:off x="5357813" y="1785938"/>
            <a:ext cx="1724025" cy="2224087"/>
          </a:xfrm>
          <a:prstGeom prst="rect">
            <a:avLst/>
          </a:prstGeom>
          <a:noFill/>
          <a:ln w="9525">
            <a:noFill/>
            <a:miter lim="800000"/>
            <a:headEnd/>
            <a:tailEnd/>
          </a:ln>
        </p:spPr>
      </p:pic>
      <p:pic>
        <p:nvPicPr>
          <p:cNvPr id="54282" name="Picture 9" descr="http://www.gtu.ge/images/samecn_seq/Untitled-9.jpg"/>
          <p:cNvPicPr>
            <a:picLocks noChangeAspect="1" noChangeArrowheads="1"/>
          </p:cNvPicPr>
          <p:nvPr/>
        </p:nvPicPr>
        <p:blipFill>
          <a:blip r:embed="rId7" cstate="print"/>
          <a:srcRect/>
          <a:stretch>
            <a:fillRect/>
          </a:stretch>
        </p:blipFill>
        <p:spPr bwMode="auto">
          <a:xfrm>
            <a:off x="7215188" y="1785938"/>
            <a:ext cx="1633537" cy="2246312"/>
          </a:xfrm>
          <a:prstGeom prst="rect">
            <a:avLst/>
          </a:prstGeom>
          <a:noFill/>
          <a:ln w="9525">
            <a:noFill/>
            <a:miter lim="800000"/>
            <a:headEnd/>
            <a:tailEnd/>
          </a:ln>
        </p:spPr>
      </p:pic>
      <p:pic>
        <p:nvPicPr>
          <p:cNvPr id="54283" name="Picture 10" descr="http://www.gtu.ge/images/samecn_seq/Untitled-11.jpg"/>
          <p:cNvPicPr>
            <a:picLocks noChangeAspect="1" noChangeArrowheads="1"/>
          </p:cNvPicPr>
          <p:nvPr/>
        </p:nvPicPr>
        <p:blipFill>
          <a:blip r:embed="rId8" cstate="print"/>
          <a:srcRect/>
          <a:stretch>
            <a:fillRect/>
          </a:stretch>
        </p:blipFill>
        <p:spPr bwMode="auto">
          <a:xfrm>
            <a:off x="3786188" y="4286250"/>
            <a:ext cx="1590675" cy="2143125"/>
          </a:xfrm>
          <a:prstGeom prst="rect">
            <a:avLst/>
          </a:prstGeom>
          <a:noFill/>
          <a:ln w="9525">
            <a:noFill/>
            <a:miter lim="800000"/>
            <a:headEnd/>
            <a:tailEnd/>
          </a:ln>
        </p:spPr>
      </p:pic>
      <p:pic>
        <p:nvPicPr>
          <p:cNvPr id="54284" name="Picture 2" descr="C:\Documents and Settings\admin\My Documents\My Pictures\Untitled-12.jpg"/>
          <p:cNvPicPr>
            <a:picLocks noGrp="1" noChangeAspect="1" noChangeArrowheads="1"/>
          </p:cNvPicPr>
          <p:nvPr>
            <p:ph idx="1"/>
          </p:nvPr>
        </p:nvPicPr>
        <p:blipFill>
          <a:blip r:embed="rId9" cstate="print"/>
          <a:srcRect/>
          <a:stretch>
            <a:fillRect/>
          </a:stretch>
        </p:blipFill>
        <p:spPr>
          <a:xfrm>
            <a:off x="285750" y="4214813"/>
            <a:ext cx="1571625" cy="2214562"/>
          </a:xfrm>
        </p:spPr>
      </p:pic>
      <p:pic>
        <p:nvPicPr>
          <p:cNvPr id="54285" name="Picture 3" descr="C:\Documents and Settings\admin\My Documents\My Pictures\Untitled-1.jpg"/>
          <p:cNvPicPr>
            <a:picLocks noChangeAspect="1" noChangeArrowheads="1"/>
          </p:cNvPicPr>
          <p:nvPr/>
        </p:nvPicPr>
        <p:blipFill>
          <a:blip r:embed="rId10" cstate="print"/>
          <a:srcRect/>
          <a:stretch>
            <a:fillRect/>
          </a:stretch>
        </p:blipFill>
        <p:spPr bwMode="auto">
          <a:xfrm>
            <a:off x="2000250" y="4214813"/>
            <a:ext cx="1647825" cy="2284412"/>
          </a:xfrm>
          <a:prstGeom prst="rect">
            <a:avLst/>
          </a:prstGeom>
          <a:noFill/>
          <a:ln w="9525">
            <a:noFill/>
            <a:miter lim="800000"/>
            <a:headEnd/>
            <a:tailEnd/>
          </a:ln>
        </p:spPr>
      </p:pic>
      <p:pic>
        <p:nvPicPr>
          <p:cNvPr id="54286" name="Picture 4" descr="C:\Documents and Settings\admin\My Documents\My Pictures\Untitled-10.jpg"/>
          <p:cNvPicPr>
            <a:picLocks noChangeAspect="1" noChangeArrowheads="1"/>
          </p:cNvPicPr>
          <p:nvPr/>
        </p:nvPicPr>
        <p:blipFill>
          <a:blip r:embed="rId11" cstate="print"/>
          <a:srcRect/>
          <a:stretch>
            <a:fillRect/>
          </a:stretch>
        </p:blipFill>
        <p:spPr bwMode="auto">
          <a:xfrm>
            <a:off x="5643563" y="4143375"/>
            <a:ext cx="1570037" cy="2357438"/>
          </a:xfrm>
          <a:prstGeom prst="rect">
            <a:avLst/>
          </a:prstGeom>
          <a:noFill/>
          <a:ln w="9525">
            <a:noFill/>
            <a:miter lim="800000"/>
            <a:headEnd/>
            <a:tailEnd/>
          </a:ln>
        </p:spPr>
      </p:pic>
      <p:pic>
        <p:nvPicPr>
          <p:cNvPr id="54287" name="Picture 5" descr="C:\Documents and Settings\admin\My Documents\My Pictures\Untitled-7.jpg"/>
          <p:cNvPicPr>
            <a:picLocks noChangeAspect="1" noChangeArrowheads="1"/>
          </p:cNvPicPr>
          <p:nvPr/>
        </p:nvPicPr>
        <p:blipFill>
          <a:blip r:embed="rId12" cstate="print"/>
          <a:srcRect/>
          <a:stretch>
            <a:fillRect/>
          </a:stretch>
        </p:blipFill>
        <p:spPr bwMode="auto">
          <a:xfrm>
            <a:off x="7358063" y="4143375"/>
            <a:ext cx="1571625" cy="2189163"/>
          </a:xfrm>
          <a:prstGeom prst="rect">
            <a:avLst/>
          </a:prstGeom>
          <a:noFill/>
          <a:ln w="9525">
            <a:noFill/>
            <a:miter lim="800000"/>
            <a:headEnd/>
            <a:tailEnd/>
          </a:ln>
        </p:spPr>
      </p:pic>
      <p:pic>
        <p:nvPicPr>
          <p:cNvPr id="3073" name="Picture 1"/>
          <p:cNvPicPr>
            <a:picLocks noChangeAspect="1" noChangeArrowheads="1"/>
          </p:cNvPicPr>
          <p:nvPr/>
        </p:nvPicPr>
        <p:blipFill>
          <a:blip r:embed="rId13" cstate="print"/>
          <a:srcRect/>
          <a:stretch>
            <a:fillRect/>
          </a:stretch>
        </p:blipFill>
        <p:spPr bwMode="auto">
          <a:xfrm>
            <a:off x="1857356" y="1714488"/>
            <a:ext cx="1643074" cy="2159002"/>
          </a:xfrm>
          <a:prstGeom prst="rect">
            <a:avLst/>
          </a:prstGeom>
          <a:noFill/>
          <a:ln w="9525">
            <a:noFill/>
            <a:miter lim="800000"/>
            <a:headEnd/>
            <a:tailEnd/>
          </a:ln>
          <a:effectLst/>
        </p:spPr>
      </p:pic>
    </p:spTree>
  </p:cSld>
  <p:clrMapOvr>
    <a:masterClrMapping/>
  </p:clrMapOvr>
  <p:transition advClick="0">
    <p:wheel spokes="8"/>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Content Placeholder 2"/>
          <p:cNvSpPr>
            <a:spLocks noGrp="1"/>
          </p:cNvSpPr>
          <p:nvPr>
            <p:ph idx="1"/>
          </p:nvPr>
        </p:nvSpPr>
        <p:spPr>
          <a:xfrm>
            <a:off x="457200" y="476673"/>
            <a:ext cx="8686800" cy="5246266"/>
          </a:xfrm>
        </p:spPr>
        <p:txBody>
          <a:bodyPr/>
          <a:lstStyle/>
          <a:p>
            <a:pPr algn="ctr" eaLnBrk="1" hangingPunct="1">
              <a:buFont typeface="Wingdings 2" pitchFamily="18" charset="2"/>
              <a:buNone/>
            </a:pPr>
            <a:r>
              <a:rPr lang="en-US" sz="4800" b="1" i="1" dirty="0" smtClean="0">
                <a:solidFill>
                  <a:srgbClr val="C00000"/>
                </a:solidFill>
                <a:latin typeface="Times New Roman" pitchFamily="18" charset="0"/>
                <a:cs typeface="Times New Roman" pitchFamily="18" charset="0"/>
              </a:rPr>
              <a:t>Thank you</a:t>
            </a:r>
          </a:p>
          <a:p>
            <a:pPr algn="ctr" eaLnBrk="1" hangingPunct="1">
              <a:buFont typeface="Wingdings 2" pitchFamily="18" charset="2"/>
              <a:buNone/>
            </a:pPr>
            <a:endParaRPr lang="en-US" sz="4800" b="1" i="1" dirty="0" smtClean="0">
              <a:solidFill>
                <a:srgbClr val="C00000"/>
              </a:solidFill>
              <a:latin typeface="Times New Roman" pitchFamily="18" charset="0"/>
              <a:cs typeface="Times New Roman" pitchFamily="18" charset="0"/>
            </a:endParaRPr>
          </a:p>
          <a:p>
            <a:pPr algn="ctr" eaLnBrk="1" hangingPunct="1">
              <a:buFont typeface="Wingdings 2" pitchFamily="18" charset="2"/>
              <a:buNone/>
            </a:pPr>
            <a:r>
              <a:rPr lang="es-ES_tradnl" sz="2400" b="1" dirty="0" smtClean="0">
                <a:solidFill>
                  <a:srgbClr val="CC0000"/>
                </a:solidFill>
                <a:latin typeface="Times New Roman" pitchFamily="18" charset="0"/>
                <a:cs typeface="Times New Roman" pitchFamily="18" charset="0"/>
              </a:rPr>
              <a:t>Dr. Givi Kochoradze</a:t>
            </a:r>
            <a:r>
              <a:rPr lang="en-US" sz="2400" dirty="0" smtClean="0">
                <a:latin typeface="Times New Roman" pitchFamily="18" charset="0"/>
                <a:cs typeface="Times New Roman" pitchFamily="18" charset="0"/>
              </a:rPr>
              <a:t>                 </a:t>
            </a:r>
          </a:p>
          <a:p>
            <a:pPr eaLnBrk="1" hangingPunct="1">
              <a:buFont typeface="LitNusx" pitchFamily="2" charset="0"/>
              <a:buNone/>
            </a:pPr>
            <a:endParaRPr lang="en-US" sz="2000" dirty="0" smtClean="0">
              <a:latin typeface="Times New Roman" pitchFamily="18" charset="0"/>
              <a:cs typeface="Times New Roman" pitchFamily="18" charset="0"/>
            </a:endParaRPr>
          </a:p>
          <a:p>
            <a:pPr eaLnBrk="1" hangingPunct="1">
              <a:buFont typeface="LitNusx" pitchFamily="2" charset="0"/>
              <a:buNone/>
            </a:pPr>
            <a:r>
              <a:rPr lang="en-US" sz="2000" b="1" dirty="0" smtClean="0">
                <a:solidFill>
                  <a:srgbClr val="C00000"/>
                </a:solidFill>
                <a:latin typeface="Times New Roman" pitchFamily="18" charset="0"/>
                <a:cs typeface="Times New Roman" pitchFamily="18" charset="0"/>
              </a:rPr>
              <a:t>                                   Executive Director  of the International </a:t>
            </a:r>
          </a:p>
          <a:p>
            <a:pPr eaLnBrk="1" hangingPunct="1">
              <a:buFont typeface="LitNusx" pitchFamily="2" charset="0"/>
              <a:buNone/>
            </a:pPr>
            <a:r>
              <a:rPr lang="en-US" sz="2000" b="1" dirty="0" smtClean="0">
                <a:solidFill>
                  <a:srgbClr val="C00000"/>
                </a:solidFill>
                <a:latin typeface="Times New Roman" pitchFamily="18" charset="0"/>
                <a:cs typeface="Times New Roman" pitchFamily="18" charset="0"/>
              </a:rPr>
              <a:t>                                   Center for Advancement of Research,</a:t>
            </a:r>
            <a:r>
              <a:rPr lang="en-US" sz="2000" dirty="0" smtClean="0">
                <a:latin typeface="Times New Roman" pitchFamily="18" charset="0"/>
                <a:cs typeface="Times New Roman" pitchFamily="18" charset="0"/>
              </a:rPr>
              <a:t> </a:t>
            </a:r>
          </a:p>
          <a:p>
            <a:pPr lvl="1" eaLnBrk="1" hangingPunct="1">
              <a:lnSpc>
                <a:spcPct val="80000"/>
              </a:lnSpc>
              <a:buFontTx/>
              <a:buNone/>
            </a:pPr>
            <a:r>
              <a:rPr lang="en-GB" dirty="0" smtClean="0">
                <a:solidFill>
                  <a:schemeClr val="bg1"/>
                </a:solidFill>
                <a:latin typeface="Times New Roman" pitchFamily="18" charset="0"/>
              </a:rPr>
              <a:t>C                 </a:t>
            </a:r>
            <a:r>
              <a:rPr lang="es-ES_tradnl" sz="2000" b="1" dirty="0" smtClean="0">
                <a:solidFill>
                  <a:srgbClr val="CC0000"/>
                </a:solidFill>
                <a:latin typeface="Times New Roman" pitchFamily="18" charset="0"/>
                <a:cs typeface="Times New Roman" pitchFamily="18" charset="0"/>
              </a:rPr>
              <a:t>EC ICT NCP in Georgia</a:t>
            </a:r>
          </a:p>
          <a:p>
            <a:pPr lvl="1" eaLnBrk="1" hangingPunct="1">
              <a:lnSpc>
                <a:spcPct val="80000"/>
              </a:lnSpc>
              <a:buFontTx/>
              <a:buNone/>
            </a:pPr>
            <a:r>
              <a:rPr lang="en-GB" sz="2400" b="1" dirty="0" smtClean="0">
                <a:latin typeface="Times New Roman" pitchFamily="18" charset="0"/>
              </a:rPr>
              <a:t>                      </a:t>
            </a:r>
            <a:endParaRPr lang="en-GB" sz="2400" b="1" dirty="0" smtClean="0">
              <a:solidFill>
                <a:srgbClr val="008000"/>
              </a:solidFill>
              <a:latin typeface="Times New Roman" pitchFamily="18" charset="0"/>
            </a:endParaRPr>
          </a:p>
          <a:p>
            <a:pPr lvl="1" eaLnBrk="1" hangingPunct="1">
              <a:lnSpc>
                <a:spcPct val="80000"/>
              </a:lnSpc>
              <a:buFontTx/>
              <a:buNone/>
            </a:pPr>
            <a:r>
              <a:rPr lang="en-GB" sz="2400" b="1" dirty="0" smtClean="0">
                <a:latin typeface="Times New Roman" pitchFamily="18" charset="0"/>
              </a:rPr>
              <a:t>              </a:t>
            </a:r>
            <a:r>
              <a:rPr lang="en-GB" sz="2000" b="1" dirty="0" smtClean="0">
                <a:solidFill>
                  <a:srgbClr val="CC3300"/>
                </a:solidFill>
                <a:latin typeface="Times New Roman" pitchFamily="18" charset="0"/>
              </a:rPr>
              <a:t>Tel/FAX  995 32 362002</a:t>
            </a:r>
          </a:p>
          <a:p>
            <a:pPr lvl="1" eaLnBrk="1" hangingPunct="1">
              <a:lnSpc>
                <a:spcPct val="80000"/>
              </a:lnSpc>
              <a:buFontTx/>
              <a:buNone/>
            </a:pPr>
            <a:r>
              <a:rPr lang="en-GB" sz="2000" b="1" dirty="0" smtClean="0">
                <a:solidFill>
                  <a:srgbClr val="CC3300"/>
                </a:solidFill>
                <a:latin typeface="Times New Roman" pitchFamily="18" charset="0"/>
              </a:rPr>
              <a:t>                 Mob. 899 292516    </a:t>
            </a:r>
          </a:p>
          <a:p>
            <a:pPr lvl="1" eaLnBrk="1" hangingPunct="1">
              <a:lnSpc>
                <a:spcPct val="80000"/>
              </a:lnSpc>
              <a:buFontTx/>
              <a:buNone/>
            </a:pPr>
            <a:r>
              <a:rPr lang="en-GB" sz="2000" b="1" dirty="0" smtClean="0">
                <a:solidFill>
                  <a:srgbClr val="CC3300"/>
                </a:solidFill>
                <a:latin typeface="Times New Roman" pitchFamily="18" charset="0"/>
              </a:rPr>
              <a:t>                 E- mail: </a:t>
            </a:r>
            <a:r>
              <a:rPr lang="en-GB" sz="2000" b="1" dirty="0" smtClean="0">
                <a:solidFill>
                  <a:srgbClr val="CC0000"/>
                </a:solidFill>
                <a:latin typeface="Times New Roman" pitchFamily="18" charset="0"/>
              </a:rPr>
              <a:t>gcp@ip.osgf.ge; </a:t>
            </a:r>
          </a:p>
          <a:p>
            <a:pPr lvl="1" eaLnBrk="1" hangingPunct="1">
              <a:lnSpc>
                <a:spcPct val="80000"/>
              </a:lnSpc>
              <a:buFontTx/>
              <a:buNone/>
            </a:pPr>
            <a:r>
              <a:rPr lang="en-GB" sz="2000" b="1" dirty="0" smtClean="0">
                <a:solidFill>
                  <a:srgbClr val="CC0000"/>
                </a:solidFill>
                <a:latin typeface="Times New Roman" pitchFamily="18" charset="0"/>
              </a:rPr>
              <a:t>                 http://www.icarti.ge</a:t>
            </a:r>
            <a:endParaRPr lang="es-ES_tradnl" sz="2000" b="1" dirty="0" smtClean="0">
              <a:solidFill>
                <a:srgbClr val="CC0000"/>
              </a:solidFill>
              <a:latin typeface="Times New Roman" pitchFamily="18" charset="0"/>
            </a:endParaRPr>
          </a:p>
          <a:p>
            <a:pPr algn="ctr" eaLnBrk="1" hangingPunct="1">
              <a:buFont typeface="Wingdings 2" pitchFamily="18" charset="2"/>
              <a:buNone/>
            </a:pPr>
            <a:endParaRPr lang="en-US" sz="4800" b="1" i="1" dirty="0" smtClean="0">
              <a:solidFill>
                <a:srgbClr val="C00000"/>
              </a:solidFill>
              <a:latin typeface="Times New Roman" pitchFamily="18" charset="0"/>
              <a:cs typeface="Times New Roman" pitchFamily="18" charset="0"/>
            </a:endParaRPr>
          </a:p>
        </p:txBody>
      </p:sp>
      <p:sp>
        <p:nvSpPr>
          <p:cNvPr id="4" name="Date Placeholder 3"/>
          <p:cNvSpPr>
            <a:spLocks noGrp="1"/>
          </p:cNvSpPr>
          <p:nvPr>
            <p:ph type="dt" sz="quarter" idx="10"/>
          </p:nvPr>
        </p:nvSpPr>
        <p:spPr/>
        <p:txBody>
          <a:bodyPr/>
          <a:lstStyle/>
          <a:p>
            <a:pPr>
              <a:defRPr/>
            </a:pPr>
            <a:fld id="{6D04D2FC-FEAA-4C7A-A015-2154E3F646BA}" type="datetime1">
              <a:rPr lang="ka-GE"/>
              <a:pPr>
                <a:defRPr/>
              </a:pPr>
              <a:t>26.03.2011</a:t>
            </a:fld>
            <a:endParaRPr lang="en-US" dirty="0"/>
          </a:p>
        </p:txBody>
      </p:sp>
      <p:sp>
        <p:nvSpPr>
          <p:cNvPr id="5" name="Slide Number Placeholder 4"/>
          <p:cNvSpPr>
            <a:spLocks noGrp="1"/>
          </p:cNvSpPr>
          <p:nvPr>
            <p:ph type="sldNum" sz="quarter" idx="12"/>
          </p:nvPr>
        </p:nvSpPr>
        <p:spPr/>
        <p:txBody>
          <a:bodyPr/>
          <a:lstStyle/>
          <a:p>
            <a:pPr>
              <a:defRPr/>
            </a:pPr>
            <a:fld id="{49CEE4A7-F83F-4174-9A42-83EA7BA9C6D2}" type="slidenum">
              <a:rPr lang="en-US"/>
              <a:pPr>
                <a:defRPr/>
              </a:pPr>
              <a:t>44</a:t>
            </a:fld>
            <a:endParaRPr lang="en-US" dirty="0"/>
          </a:p>
        </p:txBody>
      </p:sp>
    </p:spTree>
  </p:cSld>
  <p:clrMapOvr>
    <a:masterClrMapping/>
  </p:clrMapOvr>
  <p:transition advClick="0">
    <p:randomBar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dirty="0" smtClean="0">
                <a:solidFill>
                  <a:srgbClr val="C00000"/>
                </a:solidFill>
                <a:latin typeface="Times New Roman" pitchFamily="18" charset="0"/>
                <a:cs typeface="Times New Roman" pitchFamily="18" charset="0"/>
              </a:rPr>
              <a:t>EU Scientific-technological Strategy </a:t>
            </a:r>
            <a:endParaRPr lang="en-US" sz="2800" dirty="0"/>
          </a:p>
        </p:txBody>
      </p:sp>
      <p:sp>
        <p:nvSpPr>
          <p:cNvPr id="4" name="Date Placeholder 3"/>
          <p:cNvSpPr>
            <a:spLocks noGrp="1"/>
          </p:cNvSpPr>
          <p:nvPr>
            <p:ph type="dt" sz="half" idx="10"/>
          </p:nvPr>
        </p:nvSpPr>
        <p:spPr/>
        <p:txBody>
          <a:bodyPr/>
          <a:lstStyle/>
          <a:p>
            <a:pPr>
              <a:defRPr/>
            </a:pPr>
            <a:fld id="{B28AA024-6C90-4F09-A920-8AF35BA7857B}" type="datetime1">
              <a:rPr lang="ka-GE" smtClean="0"/>
              <a:pPr>
                <a:defRPr/>
              </a:pPr>
              <a:t>26.03.2011</a:t>
            </a:fld>
            <a:endParaRPr lang="en-US" dirty="0"/>
          </a:p>
        </p:txBody>
      </p:sp>
      <p:sp>
        <p:nvSpPr>
          <p:cNvPr id="5" name="Slide Number Placeholder 4"/>
          <p:cNvSpPr>
            <a:spLocks noGrp="1"/>
          </p:cNvSpPr>
          <p:nvPr>
            <p:ph type="sldNum" sz="quarter" idx="12"/>
          </p:nvPr>
        </p:nvSpPr>
        <p:spPr/>
        <p:txBody>
          <a:bodyPr/>
          <a:lstStyle/>
          <a:p>
            <a:pPr>
              <a:defRPr/>
            </a:pPr>
            <a:fld id="{04BEB12B-1FF7-4061-B23D-A5B8A910E007}" type="slidenum">
              <a:rPr lang="en-US" smtClean="0"/>
              <a:pPr>
                <a:defRPr/>
              </a:pPr>
              <a:t>5</a:t>
            </a:fld>
            <a:endParaRPr lang="en-US" dirty="0"/>
          </a:p>
        </p:txBody>
      </p:sp>
      <p:pic>
        <p:nvPicPr>
          <p:cNvPr id="6" name="Picture 2"/>
          <p:cNvPicPr>
            <a:picLocks noGrp="1" noChangeAspect="1" noChangeArrowheads="1"/>
          </p:cNvPicPr>
          <p:nvPr>
            <p:ph idx="1"/>
          </p:nvPr>
        </p:nvPicPr>
        <p:blipFill>
          <a:blip r:embed="rId2" cstate="print"/>
          <a:srcRect/>
          <a:stretch>
            <a:fillRect/>
          </a:stretch>
        </p:blipFill>
        <p:spPr>
          <a:xfrm>
            <a:off x="2627784" y="2780928"/>
            <a:ext cx="3960440" cy="3686621"/>
          </a:xfrm>
          <a:noFill/>
        </p:spPr>
      </p:pic>
      <p:sp>
        <p:nvSpPr>
          <p:cNvPr id="7" name="Rectangle 6"/>
          <p:cNvSpPr/>
          <p:nvPr/>
        </p:nvSpPr>
        <p:spPr>
          <a:xfrm>
            <a:off x="395536" y="1268760"/>
            <a:ext cx="8352928" cy="1477328"/>
          </a:xfrm>
          <a:prstGeom prst="rect">
            <a:avLst/>
          </a:prstGeom>
        </p:spPr>
        <p:txBody>
          <a:bodyPr wrap="square">
            <a:spAutoFit/>
          </a:bodyPr>
          <a:lstStyle/>
          <a:p>
            <a:pPr algn="just"/>
            <a:r>
              <a:rPr lang="en-US" dirty="0" smtClean="0">
                <a:solidFill>
                  <a:srgbClr val="C00000"/>
                </a:solidFill>
                <a:latin typeface="Times New Roman" pitchFamily="18" charset="0"/>
                <a:cs typeface="Times New Roman" pitchFamily="18" charset="0"/>
              </a:rPr>
              <a:t>European Technology Platforms (ETPs) were established over the past five years as an instrument to strengthen the competitiveness of European industry. ETPs have been providing major input to European research </a:t>
            </a:r>
            <a:r>
              <a:rPr lang="en-US" dirty="0" err="1" smtClean="0">
                <a:solidFill>
                  <a:srgbClr val="C00000"/>
                </a:solidFill>
                <a:latin typeface="Times New Roman" pitchFamily="18" charset="0"/>
                <a:cs typeface="Times New Roman" pitchFamily="18" charset="0"/>
              </a:rPr>
              <a:t>programmes</a:t>
            </a:r>
            <a:r>
              <a:rPr lang="en-US" dirty="0" smtClean="0">
                <a:solidFill>
                  <a:srgbClr val="C00000"/>
                </a:solidFill>
                <a:latin typeface="Times New Roman" pitchFamily="18" charset="0"/>
                <a:cs typeface="Times New Roman" pitchFamily="18" charset="0"/>
              </a:rPr>
              <a:t> such as FP7, and some have recently initiated Joint Technology Initiatives (JTI ) – a new form of public-private partnership</a:t>
            </a:r>
            <a:r>
              <a:rPr lang="en-US" dirty="0" smtClean="0"/>
              <a:t>.</a:t>
            </a:r>
            <a:endParaRPr lang="en-US" dirty="0"/>
          </a:p>
        </p:txBody>
      </p:sp>
    </p:spTree>
  </p:cSld>
  <p:clrMapOvr>
    <a:masterClrMapping/>
  </p:clrMapOvr>
  <p:transition advClick="0">
    <p:wedg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554163"/>
            <a:ext cx="8227640" cy="4525962"/>
          </a:xfrm>
        </p:spPr>
        <p:txBody>
          <a:bodyPr/>
          <a:lstStyle/>
          <a:p>
            <a:pPr algn="just" eaLnBrk="1" hangingPunct="1">
              <a:spcBef>
                <a:spcPct val="0"/>
              </a:spcBef>
            </a:pPr>
            <a:r>
              <a:rPr lang="en-US" sz="2000" b="1" dirty="0" smtClean="0">
                <a:solidFill>
                  <a:srgbClr val="CC0000"/>
                </a:solidFill>
                <a:latin typeface="Times New Roman" pitchFamily="18" charset="0"/>
                <a:cs typeface="Times New Roman" pitchFamily="18" charset="0"/>
              </a:rPr>
              <a:t>  Scientific researches oriented on innovation knowledge,</a:t>
            </a:r>
          </a:p>
          <a:p>
            <a:pPr algn="just" eaLnBrk="1" hangingPunct="1">
              <a:spcBef>
                <a:spcPct val="0"/>
              </a:spcBef>
              <a:buFont typeface="LitNusx" pitchFamily="2" charset="0"/>
              <a:buNone/>
            </a:pPr>
            <a:r>
              <a:rPr lang="en-US" sz="2000" b="1" dirty="0" smtClean="0">
                <a:solidFill>
                  <a:srgbClr val="CC0000"/>
                </a:solidFill>
                <a:latin typeface="Times New Roman" pitchFamily="18" charset="0"/>
                <a:cs typeface="Times New Roman" pitchFamily="18" charset="0"/>
              </a:rPr>
              <a:t>        quality  and results; </a:t>
            </a:r>
          </a:p>
          <a:p>
            <a:pPr algn="just" eaLnBrk="1" hangingPunct="1">
              <a:spcBef>
                <a:spcPct val="0"/>
              </a:spcBef>
            </a:pPr>
            <a:r>
              <a:rPr lang="en-US" sz="2000" b="1" dirty="0" smtClean="0">
                <a:solidFill>
                  <a:srgbClr val="CC0000"/>
                </a:solidFill>
                <a:latin typeface="Times New Roman" pitchFamily="18" charset="0"/>
                <a:cs typeface="Times New Roman" pitchFamily="18" charset="0"/>
              </a:rPr>
              <a:t>  Elaboration of scientific research priorities;</a:t>
            </a:r>
          </a:p>
          <a:p>
            <a:pPr algn="just" eaLnBrk="1" hangingPunct="1">
              <a:spcBef>
                <a:spcPct val="0"/>
              </a:spcBef>
            </a:pPr>
            <a:r>
              <a:rPr lang="en-US" sz="2000" b="1" dirty="0" smtClean="0">
                <a:solidFill>
                  <a:srgbClr val="CC0000"/>
                </a:solidFill>
                <a:latin typeface="Times New Roman" pitchFamily="18" charset="0"/>
                <a:cs typeface="Times New Roman" pitchFamily="18" charset="0"/>
              </a:rPr>
              <a:t>  Integration </a:t>
            </a:r>
            <a:r>
              <a:rPr lang="en-US" sz="2000" b="1" dirty="0" smtClean="0">
                <a:solidFill>
                  <a:srgbClr val="CC0000"/>
                </a:solidFill>
                <a:latin typeface="Times New Roman" pitchFamily="18" charset="0"/>
                <a:cs typeface="Times New Roman" pitchFamily="18" charset="0"/>
              </a:rPr>
              <a:t>and coordination </a:t>
            </a:r>
            <a:r>
              <a:rPr lang="en-US" sz="2000" b="1" dirty="0" smtClean="0">
                <a:solidFill>
                  <a:srgbClr val="CC0000"/>
                </a:solidFill>
                <a:latin typeface="Times New Roman" pitchFamily="18" charset="0"/>
                <a:cs typeface="Times New Roman" pitchFamily="18" charset="0"/>
              </a:rPr>
              <a:t>of non-University  scientific Centers; </a:t>
            </a:r>
          </a:p>
          <a:p>
            <a:pPr algn="just" eaLnBrk="1" hangingPunct="1">
              <a:spcBef>
                <a:spcPct val="0"/>
              </a:spcBef>
            </a:pPr>
            <a:r>
              <a:rPr lang="en-US" sz="2000" b="1" dirty="0" smtClean="0">
                <a:solidFill>
                  <a:srgbClr val="CC0000"/>
                </a:solidFill>
                <a:latin typeface="Times New Roman" pitchFamily="18" charset="0"/>
                <a:cs typeface="Times New Roman" pitchFamily="18" charset="0"/>
              </a:rPr>
              <a:t>  Creation of consulting service for  researchers;</a:t>
            </a:r>
          </a:p>
          <a:p>
            <a:pPr algn="just" eaLnBrk="1" hangingPunct="1">
              <a:spcBef>
                <a:spcPct val="0"/>
              </a:spcBef>
            </a:pPr>
            <a:r>
              <a:rPr lang="en-US" sz="2000" b="1" dirty="0" smtClean="0">
                <a:solidFill>
                  <a:srgbClr val="CC0000"/>
                </a:solidFill>
                <a:latin typeface="Times New Roman" pitchFamily="18" charset="0"/>
                <a:cs typeface="Times New Roman" pitchFamily="18" charset="0"/>
              </a:rPr>
              <a:t>  Commercialization of science; </a:t>
            </a:r>
          </a:p>
          <a:p>
            <a:pPr algn="just" eaLnBrk="1" hangingPunct="1">
              <a:spcBef>
                <a:spcPct val="0"/>
              </a:spcBef>
            </a:pPr>
            <a:r>
              <a:rPr lang="en-US" sz="2000" b="1" dirty="0" smtClean="0">
                <a:solidFill>
                  <a:srgbClr val="CC0000"/>
                </a:solidFill>
                <a:latin typeface="Times New Roman" pitchFamily="18" charset="0"/>
                <a:cs typeface="Times New Roman" pitchFamily="18" charset="0"/>
              </a:rPr>
              <a:t>  Establishment of new elements of market economy; </a:t>
            </a:r>
          </a:p>
          <a:p>
            <a:pPr algn="just" eaLnBrk="1" hangingPunct="1">
              <a:spcBef>
                <a:spcPct val="0"/>
              </a:spcBef>
            </a:pPr>
            <a:r>
              <a:rPr lang="en-US" sz="2000" b="1" dirty="0" smtClean="0">
                <a:solidFill>
                  <a:srgbClr val="CC0000"/>
                </a:solidFill>
                <a:latin typeface="Times New Roman" pitchFamily="18" charset="0"/>
                <a:cs typeface="Times New Roman" pitchFamily="18" charset="0"/>
              </a:rPr>
              <a:t>  Retraining of scientists as managers;</a:t>
            </a:r>
          </a:p>
          <a:p>
            <a:pPr algn="just" eaLnBrk="1" hangingPunct="1">
              <a:spcBef>
                <a:spcPct val="0"/>
              </a:spcBef>
            </a:pPr>
            <a:r>
              <a:rPr lang="en-US" sz="2000" b="1" dirty="0" smtClean="0">
                <a:solidFill>
                  <a:srgbClr val="CC0000"/>
                </a:solidFill>
                <a:latin typeface="Times New Roman" pitchFamily="18" charset="0"/>
                <a:cs typeface="Times New Roman" pitchFamily="18" charset="0"/>
              </a:rPr>
              <a:t>  Integration of scientific-research and educational processes;</a:t>
            </a:r>
          </a:p>
          <a:p>
            <a:pPr algn="just" eaLnBrk="1" hangingPunct="1">
              <a:spcBef>
                <a:spcPct val="0"/>
              </a:spcBef>
            </a:pPr>
            <a:r>
              <a:rPr lang="en-US" sz="2000" b="1" dirty="0" smtClean="0">
                <a:solidFill>
                  <a:srgbClr val="CC0000"/>
                </a:solidFill>
                <a:latin typeface="Times New Roman" pitchFamily="18" charset="0"/>
                <a:cs typeface="Times New Roman" pitchFamily="18" charset="0"/>
              </a:rPr>
              <a:t>  Establishment of interdisciplinary scientific Centers;</a:t>
            </a:r>
          </a:p>
          <a:p>
            <a:endParaRPr lang="en-US" sz="2000" dirty="0"/>
          </a:p>
        </p:txBody>
      </p:sp>
      <p:sp>
        <p:nvSpPr>
          <p:cNvPr id="4" name="Date Placeholder 3"/>
          <p:cNvSpPr>
            <a:spLocks noGrp="1"/>
          </p:cNvSpPr>
          <p:nvPr>
            <p:ph type="dt" sz="half" idx="10"/>
          </p:nvPr>
        </p:nvSpPr>
        <p:spPr/>
        <p:txBody>
          <a:bodyPr/>
          <a:lstStyle/>
          <a:p>
            <a:pPr>
              <a:defRPr/>
            </a:pPr>
            <a:fld id="{B28AA024-6C90-4F09-A920-8AF35BA7857B}" type="datetime1">
              <a:rPr lang="ka-GE" smtClean="0"/>
              <a:pPr>
                <a:defRPr/>
              </a:pPr>
              <a:t>26.03.2011</a:t>
            </a:fld>
            <a:endParaRPr lang="en-US" dirty="0"/>
          </a:p>
        </p:txBody>
      </p:sp>
      <p:sp>
        <p:nvSpPr>
          <p:cNvPr id="5" name="Slide Number Placeholder 4"/>
          <p:cNvSpPr>
            <a:spLocks noGrp="1"/>
          </p:cNvSpPr>
          <p:nvPr>
            <p:ph type="sldNum" sz="quarter" idx="12"/>
          </p:nvPr>
        </p:nvSpPr>
        <p:spPr/>
        <p:txBody>
          <a:bodyPr/>
          <a:lstStyle/>
          <a:p>
            <a:pPr>
              <a:defRPr/>
            </a:pPr>
            <a:fld id="{04BEB12B-1FF7-4061-B23D-A5B8A910E007}" type="slidenum">
              <a:rPr lang="en-US" smtClean="0"/>
              <a:pPr>
                <a:defRPr/>
              </a:pPr>
              <a:t>6</a:t>
            </a:fld>
            <a:endParaRPr lang="en-US" dirty="0"/>
          </a:p>
        </p:txBody>
      </p:sp>
      <p:sp>
        <p:nvSpPr>
          <p:cNvPr id="6" name="Title 1"/>
          <p:cNvSpPr>
            <a:spLocks noGrp="1"/>
          </p:cNvSpPr>
          <p:nvPr>
            <p:ph type="title"/>
          </p:nvPr>
        </p:nvSpPr>
        <p:spPr/>
        <p:txBody>
          <a:bodyPr>
            <a:normAutofit/>
          </a:bodyPr>
          <a:lstStyle/>
          <a:p>
            <a:pPr algn="ctr" eaLnBrk="1" hangingPunct="1"/>
            <a:r>
              <a:rPr lang="en-US" sz="2800" b="1" dirty="0" smtClean="0">
                <a:solidFill>
                  <a:srgbClr val="CC0000"/>
                </a:solidFill>
                <a:latin typeface="Times New Roman" pitchFamily="18" charset="0"/>
              </a:rPr>
              <a:t>Strategy of Science Development</a:t>
            </a:r>
            <a:endParaRPr lang="en-US" sz="2800" dirty="0" smtClean="0"/>
          </a:p>
        </p:txBody>
      </p:sp>
    </p:spTree>
  </p:cSld>
  <p:clrMapOvr>
    <a:masterClrMapping/>
  </p:clrMapOvr>
  <p:transition advClick="0">
    <p:wheel spokes="8"/>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sz="2400" b="1" dirty="0" smtClean="0">
                <a:solidFill>
                  <a:srgbClr val="C00000"/>
                </a:solidFill>
                <a:latin typeface="Times New Roman" pitchFamily="18" charset="0"/>
                <a:cs typeface="Times New Roman" pitchFamily="18" charset="0"/>
              </a:rPr>
              <a:t>Support from international organizations </a:t>
            </a:r>
            <a:endParaRPr lang="en-US" sz="2400" dirty="0"/>
          </a:p>
        </p:txBody>
      </p:sp>
      <p:sp>
        <p:nvSpPr>
          <p:cNvPr id="3" name="Content Placeholder 2"/>
          <p:cNvSpPr>
            <a:spLocks noGrp="1"/>
          </p:cNvSpPr>
          <p:nvPr>
            <p:ph idx="1"/>
          </p:nvPr>
        </p:nvSpPr>
        <p:spPr>
          <a:xfrm>
            <a:off x="304800" y="1554163"/>
            <a:ext cx="8083624" cy="4525962"/>
          </a:xfrm>
        </p:spPr>
        <p:txBody>
          <a:bodyPr/>
          <a:lstStyle/>
          <a:p>
            <a:pPr marL="609600" indent="-609600" algn="just" eaLnBrk="1" hangingPunct="1"/>
            <a:r>
              <a:rPr lang="en-US" sz="1800" b="1" dirty="0" smtClean="0">
                <a:solidFill>
                  <a:srgbClr val="CC0000"/>
                </a:solidFill>
                <a:latin typeface="Times New Roman" pitchFamily="18" charset="0"/>
              </a:rPr>
              <a:t>ISTC and STCU foundations invested more </a:t>
            </a:r>
            <a:r>
              <a:rPr lang="en-US" sz="1800" b="1" smtClean="0">
                <a:solidFill>
                  <a:srgbClr val="CC0000"/>
                </a:solidFill>
                <a:latin typeface="Times New Roman" pitchFamily="18" charset="0"/>
              </a:rPr>
              <a:t>than </a:t>
            </a:r>
            <a:r>
              <a:rPr lang="en-US" sz="1800" b="1" smtClean="0">
                <a:solidFill>
                  <a:srgbClr val="CC0000"/>
                </a:solidFill>
                <a:latin typeface="Times New Roman" pitchFamily="18" charset="0"/>
              </a:rPr>
              <a:t>40 </a:t>
            </a:r>
            <a:r>
              <a:rPr lang="en-US" sz="1800" b="1" dirty="0" smtClean="0">
                <a:solidFill>
                  <a:srgbClr val="CC0000"/>
                </a:solidFill>
                <a:latin typeface="Times New Roman" pitchFamily="18" charset="0"/>
              </a:rPr>
              <a:t>million as a scientific grants and support of science in the country. It was successful STCU initiative (i</a:t>
            </a:r>
            <a:r>
              <a:rPr lang="en-US" sz="1800" b="1" dirty="0" smtClean="0">
                <a:solidFill>
                  <a:srgbClr val="C00000"/>
                </a:solidFill>
                <a:latin typeface="Times New Roman" pitchFamily="18" charset="0"/>
                <a:cs typeface="Times New Roman" pitchFamily="18" charset="0"/>
              </a:rPr>
              <a:t>n 2007-2010) which provided CTCO program - retraining of managers and leading researchers of 10 Georgian R&amp;D institutions and 3 universities being identified beforehand by STCU experts as the most promising entities in term of science commercialization. </a:t>
            </a:r>
          </a:p>
          <a:p>
            <a:pPr marL="609600" indent="-609600" algn="just" eaLnBrk="1" hangingPunct="1">
              <a:buFont typeface="LitNusx" pitchFamily="2" charset="0"/>
              <a:buNone/>
            </a:pPr>
            <a:r>
              <a:rPr lang="en-US" sz="1800" b="1" dirty="0" smtClean="0">
                <a:solidFill>
                  <a:srgbClr val="C00000"/>
                </a:solidFill>
                <a:latin typeface="Times New Roman" pitchFamily="18" charset="0"/>
                <a:cs typeface="Times New Roman" pitchFamily="18" charset="0"/>
              </a:rPr>
              <a:t>           Education of English </a:t>
            </a:r>
            <a:r>
              <a:rPr lang="en-US" sz="1800" b="1" dirty="0" smtClean="0">
                <a:solidFill>
                  <a:srgbClr val="CC0000"/>
                </a:solidFill>
                <a:latin typeface="Times New Roman" pitchFamily="18" charset="0"/>
              </a:rPr>
              <a:t>language; several seminars and workshops.</a:t>
            </a:r>
          </a:p>
          <a:p>
            <a:pPr marL="609600" indent="-609600" algn="just" eaLnBrk="1" hangingPunct="1"/>
            <a:r>
              <a:rPr lang="en-US" sz="1800" b="1" dirty="0" smtClean="0">
                <a:solidFill>
                  <a:srgbClr val="CC0000"/>
                </a:solidFill>
                <a:latin typeface="Times New Roman" pitchFamily="18" charset="0"/>
              </a:rPr>
              <a:t>GRDF: a) Retrain of scientists as managers; b) Probation of scientists in the USA; c) Promotion of biomedicine and pharmacological projects; d) Organization of “business partnership” competitions.</a:t>
            </a:r>
          </a:p>
          <a:p>
            <a:pPr marL="609600" indent="-609600" algn="just" eaLnBrk="1" hangingPunct="1"/>
            <a:r>
              <a:rPr lang="en-US" sz="1800" b="1" dirty="0" smtClean="0">
                <a:solidFill>
                  <a:srgbClr val="CC0000"/>
                </a:solidFill>
                <a:latin typeface="Times New Roman" pitchFamily="18" charset="0"/>
              </a:rPr>
              <a:t>National intellectual property Center – training of </a:t>
            </a:r>
            <a:r>
              <a:rPr lang="en-US" sz="1800" b="1" dirty="0" err="1" smtClean="0">
                <a:solidFill>
                  <a:srgbClr val="CC0000"/>
                </a:solidFill>
                <a:latin typeface="Times New Roman" pitchFamily="18" charset="0"/>
              </a:rPr>
              <a:t>scientistses</a:t>
            </a:r>
            <a:r>
              <a:rPr lang="en-US" sz="1800" b="1" dirty="0" smtClean="0">
                <a:solidFill>
                  <a:srgbClr val="CC0000"/>
                </a:solidFill>
                <a:latin typeface="Times New Roman" pitchFamily="18" charset="0"/>
              </a:rPr>
              <a:t> in the sphere of  protection of intellectual property, expertise and estimation of intellectual property rights.</a:t>
            </a:r>
          </a:p>
          <a:p>
            <a:endParaRPr lang="en-US" sz="1800" dirty="0"/>
          </a:p>
        </p:txBody>
      </p:sp>
      <p:sp>
        <p:nvSpPr>
          <p:cNvPr id="4" name="Date Placeholder 3"/>
          <p:cNvSpPr>
            <a:spLocks noGrp="1"/>
          </p:cNvSpPr>
          <p:nvPr>
            <p:ph type="dt" sz="half" idx="10"/>
          </p:nvPr>
        </p:nvSpPr>
        <p:spPr/>
        <p:txBody>
          <a:bodyPr/>
          <a:lstStyle/>
          <a:p>
            <a:pPr>
              <a:defRPr/>
            </a:pPr>
            <a:fld id="{B28AA024-6C90-4F09-A920-8AF35BA7857B}" type="datetime1">
              <a:rPr lang="ka-GE" smtClean="0"/>
              <a:pPr>
                <a:defRPr/>
              </a:pPr>
              <a:t>26.03.2011</a:t>
            </a:fld>
            <a:endParaRPr lang="en-US" dirty="0"/>
          </a:p>
        </p:txBody>
      </p:sp>
      <p:sp>
        <p:nvSpPr>
          <p:cNvPr id="5" name="Slide Number Placeholder 4"/>
          <p:cNvSpPr>
            <a:spLocks noGrp="1"/>
          </p:cNvSpPr>
          <p:nvPr>
            <p:ph type="sldNum" sz="quarter" idx="12"/>
          </p:nvPr>
        </p:nvSpPr>
        <p:spPr/>
        <p:txBody>
          <a:bodyPr/>
          <a:lstStyle/>
          <a:p>
            <a:pPr>
              <a:defRPr/>
            </a:pPr>
            <a:fld id="{04BEB12B-1FF7-4061-B23D-A5B8A910E007}" type="slidenum">
              <a:rPr lang="en-US" smtClean="0"/>
              <a:pPr>
                <a:defRPr/>
              </a:pPr>
              <a:t>7</a:t>
            </a:fld>
            <a:endParaRPr lang="en-US" dirty="0"/>
          </a:p>
        </p:txBody>
      </p:sp>
    </p:spTree>
  </p:cSld>
  <p:clrMapOvr>
    <a:masterClrMapping/>
  </p:clrMapOvr>
  <p:transition advClick="0">
    <p:cover dir="l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2400" b="1" dirty="0" smtClean="0">
                <a:solidFill>
                  <a:srgbClr val="C00000"/>
                </a:solidFill>
                <a:latin typeface="Times New Roman" pitchFamily="18" charset="0"/>
                <a:cs typeface="Times New Roman" pitchFamily="18" charset="0"/>
              </a:rPr>
              <a:t>Support from international organizations </a:t>
            </a:r>
            <a:endParaRPr lang="en-US" sz="2400" dirty="0"/>
          </a:p>
        </p:txBody>
      </p:sp>
      <p:sp>
        <p:nvSpPr>
          <p:cNvPr id="3" name="Content Placeholder 2"/>
          <p:cNvSpPr>
            <a:spLocks noGrp="1"/>
          </p:cNvSpPr>
          <p:nvPr>
            <p:ph idx="1"/>
          </p:nvPr>
        </p:nvSpPr>
        <p:spPr>
          <a:xfrm>
            <a:off x="304800" y="1340768"/>
            <a:ext cx="8155632" cy="4739357"/>
          </a:xfrm>
        </p:spPr>
        <p:txBody>
          <a:bodyPr/>
          <a:lstStyle/>
          <a:p>
            <a:pPr algn="just" eaLnBrk="1" hangingPunct="1">
              <a:spcBef>
                <a:spcPct val="0"/>
              </a:spcBef>
            </a:pPr>
            <a:r>
              <a:rPr lang="en-US" sz="1800" b="1" dirty="0" smtClean="0">
                <a:solidFill>
                  <a:srgbClr val="C00000"/>
                </a:solidFill>
                <a:latin typeface="Times New Roman" pitchFamily="18" charset="0"/>
                <a:cs typeface="Times New Roman" pitchFamily="18" charset="0"/>
              </a:rPr>
              <a:t>A lot of initiatives, actions and programs were conducted by European organizations, EC, NATO scientific programs, especially for the development of infrastructure, capacity building, creation of network, etc.  An important role played TACIS program, which from 2008 was replaced by ENPI programs (Twinning, Cross border, </a:t>
            </a:r>
            <a:r>
              <a:rPr lang="en-US" sz="1800" b="1" dirty="0" err="1" smtClean="0">
                <a:solidFill>
                  <a:srgbClr val="C00000"/>
                </a:solidFill>
                <a:latin typeface="Times New Roman" pitchFamily="18" charset="0"/>
                <a:cs typeface="Times New Roman" pitchFamily="18" charset="0"/>
              </a:rPr>
              <a:t>Taiex</a:t>
            </a:r>
            <a:r>
              <a:rPr lang="en-US" sz="1800" b="1" dirty="0" smtClean="0">
                <a:solidFill>
                  <a:srgbClr val="C00000"/>
                </a:solidFill>
                <a:latin typeface="Times New Roman" pitchFamily="18" charset="0"/>
                <a:cs typeface="Times New Roman" pitchFamily="18" charset="0"/>
              </a:rPr>
              <a:t>).</a:t>
            </a:r>
          </a:p>
          <a:p>
            <a:pPr algn="just" eaLnBrk="1" hangingPunct="1">
              <a:spcBef>
                <a:spcPct val="0"/>
              </a:spcBef>
            </a:pPr>
            <a:r>
              <a:rPr lang="en-US" sz="1800" b="1" dirty="0" smtClean="0">
                <a:solidFill>
                  <a:srgbClr val="C00000"/>
                </a:solidFill>
                <a:latin typeface="Times New Roman" pitchFamily="18" charset="0"/>
                <a:cs typeface="Times New Roman" pitchFamily="18" charset="0"/>
              </a:rPr>
              <a:t>Eastern partnership program started from 2010.</a:t>
            </a:r>
          </a:p>
          <a:p>
            <a:pPr algn="just" eaLnBrk="1" hangingPunct="1">
              <a:spcBef>
                <a:spcPct val="0"/>
              </a:spcBef>
            </a:pPr>
            <a:r>
              <a:rPr lang="en-US" sz="1800" b="1" dirty="0" smtClean="0">
                <a:solidFill>
                  <a:srgbClr val="C00000"/>
                </a:solidFill>
                <a:latin typeface="Times New Roman" pitchFamily="18" charset="0"/>
                <a:cs typeface="Times New Roman" pitchFamily="18" charset="0"/>
              </a:rPr>
              <a:t>Close Nuclear Centers Program (CNCP) decided to provide support to Georgian Institute of Physics and Sokhumi Institute Physical Technology in creation of scientific park, which is focused on development of safe technologies for nuclear utilization.</a:t>
            </a:r>
          </a:p>
          <a:p>
            <a:pPr algn="just" eaLnBrk="1" hangingPunct="1">
              <a:spcBef>
                <a:spcPct val="0"/>
              </a:spcBef>
            </a:pPr>
            <a:r>
              <a:rPr lang="en-US" sz="1800" b="1" dirty="0" smtClean="0">
                <a:solidFill>
                  <a:srgbClr val="C00000"/>
                </a:solidFill>
                <a:latin typeface="Times New Roman" pitchFamily="18" charset="0"/>
                <a:cs typeface="Times New Roman" pitchFamily="18" charset="0"/>
              </a:rPr>
              <a:t>Two years ago the regional optical network in Caucasus was connected with the European system as a result of implementation of EC BSI project with participation of GRENA company from Georgian side. The BSI project implies the development of strategies for interconnecting the existing infrastructures in the region, realization of the connections and supplying operational support for the established network between the organizations of South Caucasus countries and GÉANT system in the Europe with connection speed about 35 </a:t>
            </a:r>
            <a:r>
              <a:rPr lang="en-US" sz="1800" b="1" dirty="0" err="1" smtClean="0">
                <a:solidFill>
                  <a:srgbClr val="C00000"/>
                </a:solidFill>
                <a:latin typeface="Times New Roman" pitchFamily="18" charset="0"/>
                <a:cs typeface="Times New Roman" pitchFamily="18" charset="0"/>
              </a:rPr>
              <a:t>Mbit</a:t>
            </a:r>
            <a:r>
              <a:rPr lang="en-US" sz="1800" b="1" dirty="0" smtClean="0">
                <a:solidFill>
                  <a:srgbClr val="C00000"/>
                </a:solidFill>
                <a:latin typeface="Times New Roman" pitchFamily="18" charset="0"/>
                <a:cs typeface="Times New Roman" pitchFamily="18" charset="0"/>
              </a:rPr>
              <a:t>/sec.</a:t>
            </a:r>
          </a:p>
          <a:p>
            <a:endParaRPr lang="en-US" sz="1800" dirty="0"/>
          </a:p>
        </p:txBody>
      </p:sp>
      <p:sp>
        <p:nvSpPr>
          <p:cNvPr id="4" name="Date Placeholder 3"/>
          <p:cNvSpPr>
            <a:spLocks noGrp="1"/>
          </p:cNvSpPr>
          <p:nvPr>
            <p:ph type="dt" sz="half" idx="10"/>
          </p:nvPr>
        </p:nvSpPr>
        <p:spPr/>
        <p:txBody>
          <a:bodyPr/>
          <a:lstStyle/>
          <a:p>
            <a:pPr>
              <a:defRPr/>
            </a:pPr>
            <a:fld id="{B28AA024-6C90-4F09-A920-8AF35BA7857B}" type="datetime1">
              <a:rPr lang="ka-GE" smtClean="0"/>
              <a:pPr>
                <a:defRPr/>
              </a:pPr>
              <a:t>26.03.2011</a:t>
            </a:fld>
            <a:endParaRPr lang="en-US" dirty="0"/>
          </a:p>
        </p:txBody>
      </p:sp>
      <p:sp>
        <p:nvSpPr>
          <p:cNvPr id="5" name="Slide Number Placeholder 4"/>
          <p:cNvSpPr>
            <a:spLocks noGrp="1"/>
          </p:cNvSpPr>
          <p:nvPr>
            <p:ph type="sldNum" sz="quarter" idx="12"/>
          </p:nvPr>
        </p:nvSpPr>
        <p:spPr/>
        <p:txBody>
          <a:bodyPr/>
          <a:lstStyle/>
          <a:p>
            <a:pPr>
              <a:defRPr/>
            </a:pPr>
            <a:fld id="{04BEB12B-1FF7-4061-B23D-A5B8A910E007}" type="slidenum">
              <a:rPr lang="en-US" smtClean="0"/>
              <a:pPr>
                <a:defRPr/>
              </a:pPr>
              <a:t>8</a:t>
            </a:fld>
            <a:endParaRPr lang="en-US" dirty="0"/>
          </a:p>
        </p:txBody>
      </p:sp>
    </p:spTree>
  </p:cSld>
  <p:clrMapOvr>
    <a:masterClrMapping/>
  </p:clrMapOvr>
  <p:transition advClick="0">
    <p:cover dir="l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p:cNvPicPr>
            <a:picLocks noChangeAspect="1" noChangeArrowheads="1"/>
          </p:cNvPicPr>
          <p:nvPr/>
        </p:nvPicPr>
        <p:blipFill>
          <a:blip r:embed="rId2" cstate="print"/>
          <a:srcRect/>
          <a:stretch>
            <a:fillRect/>
          </a:stretch>
        </p:blipFill>
        <p:spPr bwMode="auto">
          <a:xfrm>
            <a:off x="7524750" y="549275"/>
            <a:ext cx="1428750" cy="1295400"/>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solidFill>
                  <a:srgbClr val="FF0000"/>
                </a:solidFill>
                <a:latin typeface="Times New Roman" pitchFamily="18" charset="0"/>
                <a:cs typeface="Times New Roman" pitchFamily="18" charset="0"/>
              </a:rPr>
              <a:t>          </a:t>
            </a:r>
            <a:r>
              <a:rPr lang="en-US" sz="2400" b="1" dirty="0" smtClean="0">
                <a:solidFill>
                  <a:srgbClr val="FF0000"/>
                </a:solidFill>
                <a:latin typeface="Times New Roman" pitchFamily="18" charset="0"/>
                <a:cs typeface="Times New Roman" pitchFamily="18" charset="0"/>
              </a:rPr>
              <a:t>THE General Information </a:t>
            </a:r>
            <a:endParaRPr lang="en-US" sz="2400" b="1" dirty="0"/>
          </a:p>
        </p:txBody>
      </p:sp>
      <p:sp>
        <p:nvSpPr>
          <p:cNvPr id="3" name="Content Placeholder 2"/>
          <p:cNvSpPr>
            <a:spLocks noGrp="1"/>
          </p:cNvSpPr>
          <p:nvPr>
            <p:ph idx="1"/>
          </p:nvPr>
        </p:nvSpPr>
        <p:spPr>
          <a:xfrm>
            <a:off x="0" y="2780928"/>
            <a:ext cx="8424936" cy="4525962"/>
          </a:xfrm>
        </p:spPr>
        <p:txBody>
          <a:bodyPr/>
          <a:lstStyle/>
          <a:p>
            <a:pPr>
              <a:buNone/>
            </a:pPr>
            <a:r>
              <a:rPr lang="en-US" dirty="0" smtClean="0">
                <a:latin typeface="Times New Roman" pitchFamily="18" charset="0"/>
                <a:cs typeface="Times New Roman" pitchFamily="18" charset="0"/>
              </a:rPr>
              <a:t>   </a:t>
            </a:r>
          </a:p>
          <a:p>
            <a:pPr algn="just">
              <a:buNone/>
            </a:pPr>
            <a:r>
              <a:rPr lang="en-US" dirty="0" smtClean="0">
                <a:latin typeface="Times New Roman" pitchFamily="18" charset="0"/>
                <a:cs typeface="Times New Roman" pitchFamily="18" charset="0"/>
              </a:rPr>
              <a:t>    </a:t>
            </a:r>
          </a:p>
          <a:p>
            <a:pPr algn="just">
              <a:buNone/>
            </a:pPr>
            <a:endParaRPr lang="en-US" sz="2400" dirty="0" smtClean="0">
              <a:solidFill>
                <a:srgbClr val="002060"/>
              </a:solidFill>
              <a:latin typeface="Times New Roman" pitchFamily="18" charset="0"/>
              <a:cs typeface="Times New Roman" pitchFamily="18" charset="0"/>
            </a:endParaRPr>
          </a:p>
          <a:p>
            <a:pPr algn="just">
              <a:buNone/>
            </a:pPr>
            <a:r>
              <a:rPr lang="en-US" sz="2400" dirty="0" smtClean="0">
                <a:solidFill>
                  <a:srgbClr val="002060"/>
                </a:solidFill>
                <a:latin typeface="Times New Roman" pitchFamily="18" charset="0"/>
                <a:cs typeface="Times New Roman" pitchFamily="18" charset="0"/>
              </a:rPr>
              <a:t>    The Georgian Technical University traditionally is not only the leading engineering higher school but also a powerful scientific center in the country. </a:t>
            </a:r>
            <a:endParaRPr lang="en-US" sz="2400" dirty="0" smtClean="0">
              <a:solidFill>
                <a:srgbClr val="002060"/>
              </a:solidFill>
            </a:endParaRPr>
          </a:p>
          <a:p>
            <a:pPr>
              <a:buNone/>
            </a:pPr>
            <a:endParaRPr lang="en-US" dirty="0"/>
          </a:p>
        </p:txBody>
      </p:sp>
      <p:sp>
        <p:nvSpPr>
          <p:cNvPr id="5" name="Slide Number Placeholder 4"/>
          <p:cNvSpPr>
            <a:spLocks noGrp="1"/>
          </p:cNvSpPr>
          <p:nvPr>
            <p:ph type="sldNum" sz="quarter" idx="12"/>
          </p:nvPr>
        </p:nvSpPr>
        <p:spPr/>
        <p:txBody>
          <a:bodyPr/>
          <a:lstStyle/>
          <a:p>
            <a:pPr>
              <a:defRPr/>
            </a:pPr>
            <a:fld id="{04BEB12B-1FF7-4061-B23D-A5B8A910E007}" type="slidenum">
              <a:rPr lang="en-US" smtClean="0"/>
              <a:pPr>
                <a:defRPr/>
              </a:pPr>
              <a:t>9</a:t>
            </a:fld>
            <a:endParaRPr lang="en-US" dirty="0"/>
          </a:p>
        </p:txBody>
      </p:sp>
      <p:pic>
        <p:nvPicPr>
          <p:cNvPr id="1028" name="Picture 4"/>
          <p:cNvPicPr>
            <a:picLocks noChangeAspect="1" noChangeArrowheads="1"/>
          </p:cNvPicPr>
          <p:nvPr/>
        </p:nvPicPr>
        <p:blipFill>
          <a:blip r:embed="rId3" cstate="print"/>
          <a:srcRect/>
          <a:stretch>
            <a:fillRect/>
          </a:stretch>
        </p:blipFill>
        <p:spPr bwMode="auto">
          <a:xfrm>
            <a:off x="1763688" y="1772816"/>
            <a:ext cx="5184576" cy="2376264"/>
          </a:xfrm>
          <a:prstGeom prst="rect">
            <a:avLst/>
          </a:prstGeom>
          <a:noFill/>
          <a:ln w="9525">
            <a:noFill/>
            <a:miter lim="800000"/>
            <a:headEnd/>
            <a:tailEnd/>
          </a:ln>
        </p:spPr>
      </p:pic>
    </p:spTree>
  </p:cSld>
  <p:clrMapOvr>
    <a:masterClrMapping/>
  </p:clrMapOvr>
  <p:transition advClick="0">
    <p:dissolv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amp;#x0D;&amp;#x0A;&amp;#x0D;&amp;#x0A;&amp;#x0D;&amp;#x0A;&amp;#x0D;&amp;#x0A;&amp;#x0D;&amp;#x0A;&amp;#x0D;&amp;#x0A;&amp;#x0D;&amp;#x0A;&amp;#x0D;&amp;#x0A; &amp;#x0D;&amp;#x0A;&amp;quot;&quot;/&gt;&lt;property id=&quot;20307&quot; value=&quot;256&quot;/&gt;&lt;/object&gt;&lt;object type=&quot;3&quot; unique_id=&quot;10005&quot;&gt;&lt;property id=&quot;20148&quot; value=&quot;5&quot;/&gt;&lt;property id=&quot;20300&quot; value=&quot;Slide 2&quot;/&gt;&lt;property id=&quot;20307&quot; value=&quot;257&quot;/&gt;&lt;/object&gt;&lt;object type=&quot;3&quot; unique_id=&quot;10006&quot;&gt;&lt;property id=&quot;20148&quot; value=&quot;5&quot;/&gt;&lt;property id=&quot;20300&quot; value=&quot;Slide 3&quot;/&gt;&lt;property id=&quot;20307&quot; value=&quot;258&quot;/&gt;&lt;/object&gt;&lt;object type=&quot;3&quot; unique_id=&quot;10007&quot;&gt;&lt;property id=&quot;20148&quot; value=&quot;5&quot;/&gt;&lt;property id=&quot;20300&quot; value=&quot;Slide 4&quot;/&gt;&lt;property id=&quot;20307&quot; value=&quot;259&quot;/&gt;&lt;/object&gt;&lt;object type=&quot;3&quot; unique_id=&quot;10008&quot;&gt;&lt;property id=&quot;20148&quot; value=&quot;5&quot;/&gt;&lt;property id=&quot;20300&quot; value=&quot;Slide 5&quot;/&gt;&lt;property id=&quot;20307&quot; value=&quot;267&quot;/&gt;&lt;/object&gt;&lt;object type=&quot;3&quot; unique_id=&quot;10009&quot;&gt;&lt;property id=&quot;20148&quot; value=&quot;5&quot;/&gt;&lt;property id=&quot;20300&quot; value=&quot;Slide 6&quot;/&gt;&lt;property id=&quot;20307&quot; value=&quot;269&quot;/&gt;&lt;/object&gt;&lt;object type=&quot;3&quot; unique_id=&quot;10010&quot;&gt;&lt;property id=&quot;20148&quot; value=&quot;5&quot;/&gt;&lt;property id=&quot;20300&quot; value=&quot;Slide 7&quot;/&gt;&lt;property id=&quot;20307&quot; value=&quot;268&quot;/&gt;&lt;/object&gt;&lt;object type=&quot;3&quot; unique_id=&quot;10011&quot;&gt;&lt;property id=&quot;20148&quot; value=&quot;5&quot;/&gt;&lt;property id=&quot;20300&quot; value=&quot;Slide 8&quot;/&gt;&lt;property id=&quot;20307&quot; value=&quot;353&quot;/&gt;&lt;/object&gt;&lt;object type=&quot;3&quot; unique_id=&quot;10012&quot;&gt;&lt;property id=&quot;20148&quot; value=&quot;5&quot;/&gt;&lt;property id=&quot;20300&quot; value=&quot;Slide 9&quot;/&gt;&lt;property id=&quot;20307&quot; value=&quot;354&quot;/&gt;&lt;/object&gt;&lt;object type=&quot;3&quot; unique_id=&quot;10013&quot;&gt;&lt;property id=&quot;20148&quot; value=&quot;5&quot;/&gt;&lt;property id=&quot;20300&quot; value=&quot;Slide 10&quot;/&gt;&lt;property id=&quot;20307&quot; value=&quot;343&quot;/&gt;&lt;/object&gt;&lt;object type=&quot;3&quot; unique_id=&quot;10014&quot;&gt;&lt;property id=&quot;20148&quot; value=&quot;5&quot;/&gt;&lt;property id=&quot;20300&quot; value=&quot;Slide 11&quot;/&gt;&lt;property id=&quot;20307&quot; value=&quot;328&quot;/&gt;&lt;/object&gt;&lt;object type=&quot;3&quot; unique_id=&quot;10015&quot;&gt;&lt;property id=&quot;20148&quot; value=&quot;5&quot;/&gt;&lt;property id=&quot;20300&quot; value=&quot;Slide 12&quot;/&gt;&lt;property id=&quot;20307&quot; value=&quot;266&quot;/&gt;&lt;/object&gt;&lt;object type=&quot;3&quot; unique_id=&quot;10016&quot;&gt;&lt;property id=&quot;20148&quot; value=&quot;5&quot;/&gt;&lt;property id=&quot;20300&quot; value=&quot;Slide 13&quot;/&gt;&lt;property id=&quot;20307&quot; value=&quot;272&quot;/&gt;&lt;/object&gt;&lt;object type=&quot;3&quot; unique_id=&quot;10017&quot;&gt;&lt;property id=&quot;20148&quot; value=&quot;5&quot;/&gt;&lt;property id=&quot;20300&quot; value=&quot;Slide 14&quot;/&gt;&lt;property id=&quot;20307&quot; value=&quot;274&quot;/&gt;&lt;/object&gt;&lt;object type=&quot;3&quot; unique_id=&quot;10018&quot;&gt;&lt;property id=&quot;20148&quot; value=&quot;5&quot;/&gt;&lt;property id=&quot;20300&quot; value=&quot;Slide 15&quot;/&gt;&lt;property id=&quot;20307&quot; value=&quot;275&quot;/&gt;&lt;/object&gt;&lt;object type=&quot;3&quot; unique_id=&quot;10019&quot;&gt;&lt;property id=&quot;20148&quot; value=&quot;5&quot;/&gt;&lt;property id=&quot;20300&quot; value=&quot;Slide 16&quot;/&gt;&lt;property id=&quot;20307&quot; value=&quot;276&quot;/&gt;&lt;/object&gt;&lt;object type=&quot;3&quot; unique_id=&quot;10020&quot;&gt;&lt;property id=&quot;20148&quot; value=&quot;5&quot;/&gt;&lt;property id=&quot;20300&quot; value=&quot;Slide 17&quot;/&gt;&lt;property id=&quot;20307&quot; value=&quot;277&quot;/&gt;&lt;/object&gt;&lt;object type=&quot;3&quot; unique_id=&quot;10021&quot;&gt;&lt;property id=&quot;20148&quot; value=&quot;5&quot;/&gt;&lt;property id=&quot;20300&quot; value=&quot;Slide 18 - &amp;quot;&amp;#x0D;&amp;#x0A;Scientific-educational  laboratory of high temperature thermo-energy plants&amp;#x0D;&amp;#x0A;&amp;quot;&quot;/&gt;&lt;property id=&quot;20307&quot; value=&quot;406&quot;/&gt;&lt;/object&gt;&lt;object type=&quot;3&quot; unique_id=&quot;10022&quot;&gt;&lt;property id=&quot;20148&quot; value=&quot;5&quot;/&gt;&lt;property id=&quot;20300&quot; value=&quot;Slide 19 - &amp;quot;Engineering service center of transport &amp;#x0D;&amp;#x0A;                and machine building faculty &amp;quot;&quot;/&gt;&lt;property id=&quot;20307&quot; value=&quot;408&quot;/&gt;&lt;/object&gt;&lt;object type=&quot;3&quot; unique_id=&quot;10023&quot;&gt;&lt;property id=&quot;20148&quot; value=&quot;5&quot;/&gt;&lt;property id=&quot;20300&quot; value=&quot;Slide 20 - &amp;quot;Center of fiber reinforced composite materials&amp;quot;&quot;/&gt;&lt;property id=&quot;20307&quot; value=&quot;279&quot;/&gt;&lt;/object&gt;&lt;object type=&quot;3&quot; unique_id=&quot;10024&quot;&gt;&lt;property id=&quot;20148&quot; value=&quot;5&quot;/&gt;&lt;property id=&quot;20300&quot; value=&quot;Slide 21 - &amp;quot;Fiber reinforced composite materials center&amp;quot;&quot;/&gt;&lt;property id=&quot;20307&quot; value=&quot;341&quot;/&gt;&lt;/object&gt;&lt;object type=&quot;3&quot; unique_id=&quot;10025&quot;&gt;&lt;property id=&quot;20148&quot; value=&quot;5&quot;/&gt;&lt;property id=&quot;20300&quot; value=&quot;Slide 22 - &amp;quot;Scientific-engineering-education center of heat engineering&amp;quot;&quot;/&gt;&lt;property id=&quot;20307&quot; value=&quot;281&quot;/&gt;&lt;/object&gt;&lt;object type=&quot;3&quot; unique_id=&quot;10027&quot;&gt;&lt;property id=&quot;20148&quot; value=&quot;5&quot;/&gt;&lt;property id=&quot;20300&quot; value=&quot;Slide 23&quot;/&gt;&lt;property id=&quot;20307&quot; value=&quot;283&quot;/&gt;&lt;/object&gt;&lt;object type=&quot;3&quot; unique_id=&quot;10028&quot;&gt;&lt;property id=&quot;20148&quot; value=&quot;5&quot;/&gt;&lt;property id=&quot;20300&quot; value=&quot;Slide 24&quot;/&gt;&lt;property id=&quot;20307&quot; value=&quot;282&quot;/&gt;&lt;/object&gt;&lt;object type=&quot;3&quot; unique_id=&quot;10029&quot;&gt;&lt;property id=&quot;20148&quot; value=&quot;5&quot;/&gt;&lt;property id=&quot;20300&quot; value=&quot;Slide 25 - &amp;quot;Education-scientific center of wood material production and processing&amp;#x0D;&amp;#x0A;&amp;quot;&quot;/&gt;&lt;property id=&quot;20307&quot; value=&quot;359&quot;/&gt;&lt;/object&gt;&lt;object type=&quot;3&quot; unique_id=&quot;10030&quot;&gt;&lt;property id=&quot;20148&quot; value=&quot;5&quot;/&gt;&lt;property id=&quot;20300&quot; value=&quot;Slide 27&quot;/&gt;&lt;property id=&quot;20307&quot; value=&quot;287&quot;/&gt;&lt;/object&gt;&lt;object type=&quot;3&quot; unique_id=&quot;10031&quot;&gt;&lt;property id=&quot;20148&quot; value=&quot;5&quot;/&gt;&lt;property id=&quot;20300&quot; value=&quot;Slide 31&quot;/&gt;&lt;property id=&quot;20307&quot; value=&quot;347&quot;/&gt;&lt;/object&gt;&lt;object type=&quot;3&quot; unique_id=&quot;10033&quot;&gt;&lt;property id=&quot;20148&quot; value=&quot;5&quot;/&gt;&lt;property id=&quot;20300&quot; value=&quot;Slide 28&quot;/&gt;&lt;property id=&quot;20307&quot; value=&quot;339&quot;/&gt;&lt;/object&gt;&lt;object type=&quot;3&quot; unique_id=&quot;10035&quot;&gt;&lt;property id=&quot;20148&quot; value=&quot;5&quot;/&gt;&lt;property id=&quot;20300&quot; value=&quot;Slide 29&quot;/&gt;&lt;property id=&quot;20307&quot; value=&quot;340&quot;/&gt;&lt;/object&gt;&lt;object type=&quot;3&quot; unique_id=&quot;10036&quot;&gt;&lt;property id=&quot;20148&quot; value=&quot;5&quot;/&gt;&lt;property id=&quot;20300&quot; value=&quot;Slide 30&quot;/&gt;&lt;property id=&quot;20307&quot; value=&quot;371&quot;/&gt;&lt;/object&gt;&lt;object type=&quot;3&quot; unique_id=&quot;10037&quot;&gt;&lt;property id=&quot;20148&quot; value=&quot;5&quot;/&gt;&lt;property id=&quot;20300&quot; value=&quot;Slide 32&quot;/&gt;&lt;property id=&quot;20307&quot; value=&quot;360&quot;/&gt;&lt;/object&gt;&lt;object type=&quot;3&quot; unique_id=&quot;10038&quot;&gt;&lt;property id=&quot;20148&quot; value=&quot;5&quot;/&gt;&lt;property id=&quot;20300&quot; value=&quot;Slide 33&quot;/&gt;&lt;property id=&quot;20307&quot; value=&quot;361&quot;/&gt;&lt;/object&gt;&lt;object type=&quot;3&quot; unique_id=&quot;10039&quot;&gt;&lt;property id=&quot;20148&quot; value=&quot;5&quot;/&gt;&lt;property id=&quot;20300&quot; value=&quot;Slide 34&quot;/&gt;&lt;property id=&quot;20307&quot; value=&quot;307&quot;/&gt;&lt;/object&gt;&lt;object type=&quot;3&quot; unique_id=&quot;10042&quot;&gt;&lt;property id=&quot;20148&quot; value=&quot;5&quot;/&gt;&lt;property id=&quot;20300&quot; value=&quot;Slide 35&quot;/&gt;&lt;property id=&quot;20307&quot; value=&quot;310&quot;/&gt;&lt;/object&gt;&lt;object type=&quot;3&quot; unique_id=&quot;10043&quot;&gt;&lt;property id=&quot;20148&quot; value=&quot;5&quot;/&gt;&lt;property id=&quot;20300&quot; value=&quot;Slide 36&quot;/&gt;&lt;property id=&quot;20307&quot; value=&quot;311&quot;/&gt;&lt;/object&gt;&lt;object type=&quot;3&quot; unique_id=&quot;10044&quot;&gt;&lt;property id=&quot;20148&quot; value=&quot;5&quot;/&gt;&lt;property id=&quot;20300&quot; value=&quot;Slide 37&quot;/&gt;&lt;property id=&quot;20307&quot; value=&quot;316&quot;/&gt;&lt;/object&gt;&lt;object type=&quot;3&quot; unique_id=&quot;10047&quot;&gt;&lt;property id=&quot;20148&quot; value=&quot;5&quot;/&gt;&lt;property id=&quot;20300&quot; value=&quot;Slide 38&quot;/&gt;&lt;property id=&quot;20307&quot; value=&quot;330&quot;/&gt;&lt;/object&gt;&lt;object type=&quot;3&quot; unique_id=&quot;10048&quot;&gt;&lt;property id=&quot;20148&quot; value=&quot;5&quot;/&gt;&lt;property id=&quot;20300&quot; value=&quot;Slide 39 - &amp;quot;   &amp;quot;&quot;/&gt;&lt;property id=&quot;20307&quot; value=&quot;376&quot;/&gt;&lt;/object&gt;&lt;object type=&quot;3&quot; unique_id=&quot;10050&quot;&gt;&lt;property id=&quot;20148&quot; value=&quot;5&quot;/&gt;&lt;property id=&quot;20300&quot; value=&quot;Slide 40 - &amp;quot;   &amp;quot;&quot;/&gt;&lt;property id=&quot;20307&quot; value=&quot;379&quot;/&gt;&lt;/object&gt;&lt;object type=&quot;3&quot; unique_id=&quot;10052&quot;&gt;&lt;property id=&quot;20148&quot; value=&quot;5&quot;/&gt;&lt;property id=&quot;20300&quot; value=&quot;Slide 41&quot;/&gt;&lt;property id=&quot;20307&quot; value=&quot;380&quot;/&gt;&lt;/object&gt;&lt;object type=&quot;3&quot; unique_id=&quot;10053&quot;&gt;&lt;property id=&quot;20148&quot; value=&quot;5&quot;/&gt;&lt;property id=&quot;20300&quot; value=&quot;Slide 42 - &amp;quot;   &amp;quot;&quot;/&gt;&lt;property id=&quot;20307&quot; value=&quot;381&quot;/&gt;&lt;/object&gt;&lt;object type=&quot;3&quot; unique_id=&quot;10054&quot;&gt;&lt;property id=&quot;20148&quot; value=&quot;5&quot;/&gt;&lt;property id=&quot;20300&quot; value=&quot;Slide 43&quot;/&gt;&lt;property id=&quot;20307&quot; value=&quot;362&quot;/&gt;&lt;/object&gt;&lt;object type=&quot;3&quot; unique_id=&quot;10055&quot;&gt;&lt;property id=&quot;20148&quot; value=&quot;5&quot;/&gt;&lt;property id=&quot;20300&quot; value=&quot;Slide 44&quot;/&gt;&lt;property id=&quot;20307&quot; value=&quot;372&quot;/&gt;&lt;/object&gt;&lt;object type=&quot;3&quot; unique_id=&quot;10064&quot;&gt;&lt;property id=&quot;20148&quot; value=&quot;5&quot;/&gt;&lt;property id=&quot;20300&quot; value=&quot;Slide 48&quot;/&gt;&lt;property id=&quot;20307&quot; value=&quot;333&quot;/&gt;&lt;/object&gt;&lt;object type=&quot;3&quot; unique_id=&quot;10065&quot;&gt;&lt;property id=&quot;20148&quot; value=&quot;5&quot;/&gt;&lt;property id=&quot;20300&quot; value=&quot;Slide 49&quot;/&gt;&lt;property id=&quot;20307&quot; value=&quot;337&quot;/&gt;&lt;/object&gt;&lt;object type=&quot;3&quot; unique_id=&quot;10066&quot;&gt;&lt;property id=&quot;20148&quot; value=&quot;5&quot;/&gt;&lt;property id=&quot;20300&quot; value=&quot;Slide 50&quot;/&gt;&lt;property id=&quot;20307&quot; value=&quot;344&quot;/&gt;&lt;/object&gt;&lt;object type=&quot;3&quot; unique_id=&quot;10323&quot;&gt;&lt;property id=&quot;20148&quot; value=&quot;5&quot;/&gt;&lt;property id=&quot;20300&quot; value=&quot;Slide 26&quot;/&gt;&lt;property id=&quot;20307&quot; value=&quot;410&quot;/&gt;&lt;/object&gt;&lt;object type=&quot;3&quot; unique_id=&quot;10324&quot;&gt;&lt;property id=&quot;20148&quot; value=&quot;5&quot;/&gt;&lt;property id=&quot;20300&quot; value=&quot;Slide 46 - &amp;quot;The scientific magazines issued at GTU &amp;quot;&quot;/&gt;&lt;property id=&quot;20307&quot; value=&quot;412&quot;/&gt;&lt;/object&gt;&lt;object type=&quot;3&quot; unique_id=&quot;10325&quot;&gt;&lt;property id=&quot;20148&quot; value=&quot;5&quot;/&gt;&lt;property id=&quot;20300&quot; value=&quot;Slide 47 - &amp;quot;The electronic scientific magazine of GTU (Established in 2001)&amp;quot;&quot;/&gt;&lt;property id=&quot;20307&quot; value=&quot;413&quot;/&gt;&lt;/object&gt;&lt;object type=&quot;3&quot; unique_id=&quot;10327&quot;&gt;&lt;property id=&quot;20148&quot; value=&quot;5&quot;/&gt;&lt;property id=&quot;20300&quot; value=&quot;Slide 45 - &amp;quot;&amp;#x0D;&amp;#x0A;&amp;#x0D;&amp;#x0A;&amp;#x0D;&amp;#x0A;&amp;#x0D;&amp;#x0A;&amp;#x0D;&amp;#x0A; &amp;#x0D;&amp;#x0A;&amp;quot;&quot;/&gt;&lt;property id=&quot;20307&quot; value=&quot;411&quot;/&gt;&lt;/object&gt;&lt;/object&gt;&lt;/object&gt;&lt;/database&gt;"/>
  <p:tag name="SECTOMILLISECCONVERTED" val="1"/>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9_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9_Trek">
      <a:majorFont>
        <a:latin typeface=""/>
        <a:ea typeface=""/>
        <a:cs typeface=""/>
      </a:majorFont>
      <a:minorFont>
        <a:latin typeface=""/>
        <a:ea typeface=""/>
        <a:cs typeface=""/>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themeOverride>
</file>

<file path=docProps/app.xml><?xml version="1.0" encoding="utf-8"?>
<Properties xmlns="http://schemas.openxmlformats.org/officeDocument/2006/extended-properties" xmlns:vt="http://schemas.openxmlformats.org/officeDocument/2006/docPropsVTypes">
  <Template>Trek</Template>
  <TotalTime>7589</TotalTime>
  <Words>3234</Words>
  <Application>Microsoft Office PowerPoint</Application>
  <PresentationFormat>On-screen Show (4:3)</PresentationFormat>
  <Paragraphs>376</Paragraphs>
  <Slides>44</Slides>
  <Notes>28</Notes>
  <HiddenSlides>0</HiddenSlides>
  <MMClips>0</MMClips>
  <ScaleCrop>false</ScaleCrop>
  <HeadingPairs>
    <vt:vector size="4" baseType="variant">
      <vt:variant>
        <vt:lpstr>Theme</vt:lpstr>
      </vt:variant>
      <vt:variant>
        <vt:i4>1</vt:i4>
      </vt:variant>
      <vt:variant>
        <vt:lpstr>Slide Titles</vt:lpstr>
      </vt:variant>
      <vt:variant>
        <vt:i4>44</vt:i4>
      </vt:variant>
    </vt:vector>
  </HeadingPairs>
  <TitlesOfParts>
    <vt:vector size="45" baseType="lpstr">
      <vt:lpstr>9_Trek</vt:lpstr>
      <vt:lpstr>Slide 1</vt:lpstr>
      <vt:lpstr>Reforms in the country</vt:lpstr>
      <vt:lpstr>Positive and negative sides of reforms</vt:lpstr>
      <vt:lpstr>Main problems of science management in Georgia </vt:lpstr>
      <vt:lpstr>EU Scientific-technological Strategy </vt:lpstr>
      <vt:lpstr>Strategy of Science Development</vt:lpstr>
      <vt:lpstr>Support from international organizations </vt:lpstr>
      <vt:lpstr>Support from international organizations </vt:lpstr>
      <vt:lpstr>          THE General Information </vt:lpstr>
      <vt:lpstr>THE General Information </vt:lpstr>
      <vt:lpstr>                  The General Information </vt:lpstr>
      <vt:lpstr>The General Information </vt:lpstr>
      <vt:lpstr>Actions of Georgian Technical University </vt:lpstr>
      <vt:lpstr>Slide 14</vt:lpstr>
      <vt:lpstr>Slide 15</vt:lpstr>
      <vt:lpstr>Slide 16</vt:lpstr>
      <vt:lpstr>Slide 17</vt:lpstr>
      <vt:lpstr>Slide 18</vt:lpstr>
      <vt:lpstr>Slide 19</vt:lpstr>
      <vt:lpstr>Slide 20</vt:lpstr>
      <vt:lpstr>Faculty of Mining and Geology </vt:lpstr>
      <vt:lpstr>Slide 22</vt:lpstr>
      <vt:lpstr>Slide 23</vt:lpstr>
      <vt:lpstr>Slide 24</vt:lpstr>
      <vt:lpstr>Slide 25</vt:lpstr>
      <vt:lpstr>Engineering service center of transport   and machine building faculty </vt:lpstr>
      <vt:lpstr>        Center of fiber reinforced composite           materials</vt:lpstr>
      <vt:lpstr>Scientific-engineering-education center of heat engineering</vt:lpstr>
      <vt:lpstr>Slide 29</vt:lpstr>
      <vt:lpstr>Slide 30</vt:lpstr>
      <vt:lpstr>Education-scientific center of wood material production and processing </vt:lpstr>
      <vt:lpstr>Slide 32</vt:lpstr>
      <vt:lpstr>Slide 33</vt:lpstr>
      <vt:lpstr>Slide 34</vt:lpstr>
      <vt:lpstr>           Bio-engineering center</vt:lpstr>
      <vt:lpstr>Slide 36</vt:lpstr>
      <vt:lpstr>Slide 37</vt:lpstr>
      <vt:lpstr>Slide 38</vt:lpstr>
      <vt:lpstr>Slide 39</vt:lpstr>
      <vt:lpstr>Slide 40</vt:lpstr>
      <vt:lpstr>   </vt:lpstr>
      <vt:lpstr>Slide 42</vt:lpstr>
      <vt:lpstr>The scientific magazines issued at GTU </vt:lpstr>
      <vt:lpstr>Slide 44</vt:lpstr>
    </vt:vector>
  </TitlesOfParts>
  <Company>Home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სამეცნიერო მოღვაწეობა საქართველოს ტექნიკურ უნივერსიტეტში   </dc:title>
  <dc:creator>David Tavkhelidze</dc:creator>
  <cp:lastModifiedBy>Koch</cp:lastModifiedBy>
  <cp:revision>577</cp:revision>
  <dcterms:created xsi:type="dcterms:W3CDTF">2009-10-10T06:34:52Z</dcterms:created>
  <dcterms:modified xsi:type="dcterms:W3CDTF">2011-03-26T14:32:58Z</dcterms:modified>
</cp:coreProperties>
</file>