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11" r:id="rId3"/>
    <p:sldId id="312" r:id="rId4"/>
    <p:sldId id="313" r:id="rId5"/>
    <p:sldId id="314" r:id="rId6"/>
    <p:sldId id="302" r:id="rId7"/>
    <p:sldId id="315" r:id="rId8"/>
    <p:sldId id="316" r:id="rId9"/>
    <p:sldId id="306" r:id="rId10"/>
    <p:sldId id="317" r:id="rId11"/>
    <p:sldId id="318" r:id="rId12"/>
    <p:sldId id="319" r:id="rId13"/>
    <p:sldId id="305" r:id="rId14"/>
    <p:sldId id="307" r:id="rId15"/>
    <p:sldId id="308" r:id="rId16"/>
    <p:sldId id="301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644C00"/>
    <a:srgbClr val="423200"/>
    <a:srgbClr val="483700"/>
    <a:srgbClr val="866600"/>
    <a:srgbClr val="EAEAEA"/>
    <a:srgbClr val="DDDDDD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47" autoAdjust="0"/>
    <p:restoredTop sz="94660" autoAdjust="0"/>
  </p:normalViewPr>
  <p:slideViewPr>
    <p:cSldViewPr>
      <p:cViewPr varScale="1">
        <p:scale>
          <a:sx n="91" d="100"/>
          <a:sy n="91" d="100"/>
        </p:scale>
        <p:origin x="-103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25"/>
          <c:dPt>
            <c:idx val="1"/>
            <c:spPr>
              <a:gradFill>
                <a:gsLst>
                  <a:gs pos="0">
                    <a:srgbClr val="4972BB">
                      <a:tint val="66000"/>
                      <a:satMod val="160000"/>
                    </a:srgbClr>
                  </a:gs>
                  <a:gs pos="50000">
                    <a:srgbClr val="4972BB">
                      <a:tint val="44500"/>
                      <a:satMod val="160000"/>
                    </a:srgbClr>
                  </a:gs>
                  <a:gs pos="100000">
                    <a:srgbClr val="4972BB">
                      <a:tint val="23500"/>
                      <a:satMod val="160000"/>
                    </a:srgbClr>
                  </a:gs>
                </a:gsLst>
                <a:lin ang="5400000" scaled="0"/>
              </a:gradFill>
            </c:spPr>
          </c:dPt>
          <c:cat>
            <c:strRef>
              <c:f>Sheet1!$A$2:$A$5</c:f>
              <c:strCache>
                <c:ptCount val="2"/>
                <c:pt idx="0">
                  <c:v>Outside</c:v>
                </c:pt>
                <c:pt idx="1">
                  <c:v>Inside</c:v>
                </c:pt>
              </c:strCache>
            </c:strRef>
          </c:cat>
          <c:val>
            <c:numRef>
              <c:f>Sheet1!$B$2:$B$5</c:f>
              <c:numCache>
                <c:formatCode>Основной</c:formatCode>
                <c:ptCount val="4"/>
                <c:pt idx="0">
                  <c:v>90</c:v>
                </c:pt>
                <c:pt idx="1">
                  <c:v>10</c:v>
                </c:pt>
              </c:numCache>
            </c:numRef>
          </c:val>
        </c:ser>
      </c:pie3DChart>
    </c:plotArea>
    <c:legend>
      <c:legendPos val="r"/>
      <c:legendEntry>
        <c:idx val="3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0.2743</cdr:x>
      <cdr:y>0.13521</cdr:y>
    </cdr:from>
    <cdr:to>
      <cdr:x>0.38542</cdr:x>
      <cdr:y>0.30944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57412" y="709601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3200" dirty="0" smtClean="0">
              <a:solidFill>
                <a:schemeClr val="bg1"/>
              </a:solidFill>
            </a:rPr>
            <a:t>10%</a:t>
          </a:r>
          <a:endParaRPr lang="ru-RU" sz="32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0.38715</cdr:x>
      <cdr:y>0.51633</cdr:y>
    </cdr:from>
    <cdr:to>
      <cdr:x>0.49826</cdr:x>
      <cdr:y>0.69056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186106" y="270986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6000" dirty="0" smtClean="0">
              <a:solidFill>
                <a:schemeClr val="bg1"/>
              </a:solidFill>
            </a:rPr>
            <a:t>90%</a:t>
          </a:r>
          <a:endParaRPr lang="ru-RU" sz="60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0.70125</cdr:x>
      <cdr:y>0.05039</cdr:y>
    </cdr:from>
    <cdr:to>
      <cdr:x>0.93</cdr:x>
      <cdr:y>0.22462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770984" y="264443"/>
          <a:ext cx="1882552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2400" dirty="0" smtClean="0">
              <a:solidFill>
                <a:schemeClr val="tx1">
                  <a:lumMod val="60000"/>
                  <a:lumOff val="40000"/>
                </a:schemeClr>
              </a:solidFill>
            </a:rPr>
            <a:t>~400 patents</a:t>
          </a:r>
        </a:p>
        <a:p xmlns:a="http://schemas.openxmlformats.org/drawingml/2006/main">
          <a:r>
            <a:rPr lang="en-US" sz="2400" dirty="0">
              <a:solidFill>
                <a:schemeClr val="tx1">
                  <a:lumMod val="60000"/>
                  <a:lumOff val="40000"/>
                </a:schemeClr>
              </a:solidFill>
            </a:rPr>
            <a:t>a</a:t>
          </a:r>
          <a:r>
            <a:rPr lang="en-US" sz="2400" dirty="0" smtClean="0">
              <a:solidFill>
                <a:schemeClr val="tx1">
                  <a:lumMod val="60000"/>
                  <a:lumOff val="40000"/>
                </a:schemeClr>
              </a:solidFill>
            </a:rPr>
            <a:t>s of 2008</a:t>
          </a:r>
          <a:endParaRPr lang="ru-RU" sz="2400" dirty="0">
            <a:solidFill>
              <a:schemeClr val="tx1">
                <a:lumMod val="60000"/>
                <a:lumOff val="40000"/>
              </a:schemeClr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F55CC4-6551-4F60-8792-06604C34BD8C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FF554E-7BD6-48F1-B853-20B6DAC5A0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F554E-7BD6-48F1-B853-20B6DAC5A0A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F554E-7BD6-48F1-B853-20B6DAC5A0A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F554E-7BD6-48F1-B853-20B6DAC5A0A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F554E-7BD6-48F1-B853-20B6DAC5A0A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F554E-7BD6-48F1-B853-20B6DAC5A0A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F554E-7BD6-48F1-B853-20B6DAC5A0A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F554E-7BD6-48F1-B853-20B6DAC5A0A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4252913" y="0"/>
          <a:ext cx="4891087" cy="4437063"/>
        </p:xfrm>
        <a:graphic>
          <a:graphicData uri="http://schemas.openxmlformats.org/presentationml/2006/ole">
            <p:oleObj spid="_x0000_s3089" name="Image" r:id="rId3" imgW="8228571" imgH="8711111" progId="">
              <p:embed/>
            </p:oleObj>
          </a:graphicData>
        </a:graphic>
      </p:graphicFrame>
      <p:sp>
        <p:nvSpPr>
          <p:cNvPr id="3090" name="Rectangle 18" descr="Light horizontal"/>
          <p:cNvSpPr>
            <a:spLocks noChangeArrowheads="1"/>
          </p:cNvSpPr>
          <p:nvPr/>
        </p:nvSpPr>
        <p:spPr bwMode="gray">
          <a:xfrm>
            <a:off x="0" y="9525"/>
            <a:ext cx="1476375" cy="6848475"/>
          </a:xfrm>
          <a:prstGeom prst="rect">
            <a:avLst/>
          </a:prstGeom>
          <a:pattFill prst="ltHorz">
            <a:fgClr>
              <a:schemeClr val="bg2"/>
            </a:fgClr>
            <a:bgClr>
              <a:srgbClr val="FFFFFF"/>
            </a:bgClr>
          </a:patt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ltGray">
          <a:xfrm flipV="1">
            <a:off x="0" y="4267200"/>
            <a:ext cx="9144000" cy="1106488"/>
          </a:xfrm>
          <a:prstGeom prst="rect">
            <a:avLst/>
          </a:prstGeom>
          <a:solidFill>
            <a:schemeClr val="accent1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3" name="AutoShape 21"/>
          <p:cNvSpPr>
            <a:spLocks noChangeArrowheads="1"/>
          </p:cNvSpPr>
          <p:nvPr/>
        </p:nvSpPr>
        <p:spPr bwMode="ltGray">
          <a:xfrm>
            <a:off x="1474788" y="5156200"/>
            <a:ext cx="7129462" cy="504825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1447800" y="3548063"/>
            <a:ext cx="7239000" cy="1371600"/>
          </a:xfrm>
        </p:spPr>
        <p:txBody>
          <a:bodyPr/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614488" y="5224463"/>
            <a:ext cx="68580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C810F4-1727-40E6-8D51-1757D70E93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005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005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ED4350-A84B-4F29-A2E4-4836837EEF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688" y="319088"/>
            <a:ext cx="7162800" cy="5635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667000" cy="2555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0" y="6400800"/>
            <a:ext cx="2895600" cy="228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657600" y="6386513"/>
            <a:ext cx="2133600" cy="211137"/>
          </a:xfrm>
        </p:spPr>
        <p:txBody>
          <a:bodyPr/>
          <a:lstStyle>
            <a:lvl1pPr>
              <a:defRPr/>
            </a:lvl1pPr>
          </a:lstStyle>
          <a:p>
            <a:fld id="{8A749E5A-6C43-4C24-B75F-00DFC14EC9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A94017-426B-4453-A881-04C55D3B25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398907-9067-4597-8FF7-029D0F13FC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875DF-C2A7-4848-9AB0-D23E5420D2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F31CE-4AB2-41D1-82B2-B4CB1EEBEC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60908-167B-4295-9DE5-602CB5ADC0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F10D7-B8F1-4786-A574-DF2A07DB93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EE0630-2D9B-4AC5-AC67-01DEE30D0F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387F1-12B4-4513-9C0B-5EE9C0E24B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 descr="Light horizontal"/>
          <p:cNvSpPr>
            <a:spLocks noChangeArrowheads="1"/>
          </p:cNvSpPr>
          <p:nvPr/>
        </p:nvSpPr>
        <p:spPr bwMode="gray">
          <a:xfrm>
            <a:off x="0" y="0"/>
            <a:ext cx="468313" cy="6858000"/>
          </a:xfrm>
          <a:prstGeom prst="rect">
            <a:avLst/>
          </a:prstGeom>
          <a:pattFill prst="ltHorz">
            <a:fgClr>
              <a:schemeClr val="bg2"/>
            </a:fgClr>
            <a:bgClr>
              <a:srgbClr val="FFFFFF"/>
            </a:bgClr>
          </a:patt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468313" y="6410325"/>
            <a:ext cx="8424862" cy="0"/>
          </a:xfrm>
          <a:prstGeom prst="line">
            <a:avLst/>
          </a:prstGeom>
          <a:noFill/>
          <a:ln w="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42" name="AutoShape 18"/>
          <p:cNvSpPr>
            <a:spLocks noChangeArrowheads="1"/>
          </p:cNvSpPr>
          <p:nvPr/>
        </p:nvSpPr>
        <p:spPr bwMode="blackWhite">
          <a:xfrm>
            <a:off x="468313" y="233363"/>
            <a:ext cx="7488237" cy="720725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76325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6670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n-lt"/>
              </a:defRPr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4008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latin typeface="+mn-lt"/>
              </a:defRPr>
            </a:lvl1pPr>
          </a:lstStyle>
          <a:p>
            <a:r>
              <a:rPr lang="en-US"/>
              <a:t>Company Name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657600" y="6386513"/>
            <a:ext cx="21336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>
                <a:latin typeface="+mn-lt"/>
              </a:defRPr>
            </a:lvl1pPr>
          </a:lstStyle>
          <a:p>
            <a:fld id="{13E7AC78-20A3-4BC6-B4C1-99A5B966B9C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547688" y="319088"/>
            <a:ext cx="71628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white">
          <a:xfrm>
            <a:off x="8153400" y="261938"/>
            <a:ext cx="990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Verdana" pitchFamily="34" charset="0"/>
              </a:rPr>
              <a:t>LOGO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8596" y="3657600"/>
            <a:ext cx="8258204" cy="1371600"/>
          </a:xfrm>
        </p:spPr>
        <p:txBody>
          <a:bodyPr/>
          <a:lstStyle/>
          <a:p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>
                <a:solidFill>
                  <a:srgbClr val="FFFF00"/>
                </a:solidFill>
              </a:rPr>
              <a:t> Technology  Commercialization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14488" y="5224462"/>
            <a:ext cx="6858000" cy="919181"/>
          </a:xfrm>
        </p:spPr>
        <p:txBody>
          <a:bodyPr/>
          <a:lstStyle/>
          <a:p>
            <a:r>
              <a:rPr lang="en-US" sz="1600" dirty="0" smtClean="0"/>
              <a:t>at Institute of Physics, NASU </a:t>
            </a:r>
            <a:endParaRPr lang="ru-RU" sz="1600" dirty="0" smtClean="0"/>
          </a:p>
          <a:p>
            <a:r>
              <a:rPr lang="en-US" sz="1600" dirty="0" smtClean="0">
                <a:solidFill>
                  <a:srgbClr val="FFFF00"/>
                </a:solidFill>
              </a:rPr>
              <a:t> </a:t>
            </a:r>
            <a:endParaRPr lang="en-US" sz="1600" i="1" dirty="0" smtClean="0">
              <a:solidFill>
                <a:srgbClr val="FFFF00"/>
              </a:solidFill>
            </a:endParaRPr>
          </a:p>
          <a:p>
            <a:endParaRPr lang="en-US" sz="1600" dirty="0"/>
          </a:p>
        </p:txBody>
      </p:sp>
      <p:sp>
        <p:nvSpPr>
          <p:cNvPr id="6" name="Date Placeholder 3"/>
          <p:cNvSpPr txBox="1">
            <a:spLocks/>
          </p:cNvSpPr>
          <p:nvPr/>
        </p:nvSpPr>
        <p:spPr>
          <a:xfrm>
            <a:off x="0" y="6400800"/>
            <a:ext cx="6858016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1907704" y="6453336"/>
            <a:ext cx="7093452" cy="19037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1200" dirty="0" smtClean="0"/>
              <a:t>IP Management and Technology Commercialization in CIS Countries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,®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283968" y="5786454"/>
            <a:ext cx="4288560" cy="428628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2Ys experience</a:t>
            </a:r>
            <a:endParaRPr lang="ru-RU" dirty="0"/>
          </a:p>
        </p:txBody>
      </p:sp>
      <p:sp>
        <p:nvSpPr>
          <p:cNvPr id="10" name="Rounded Rectangle 9"/>
          <p:cNvSpPr/>
          <p:nvPr/>
        </p:nvSpPr>
        <p:spPr>
          <a:xfrm>
            <a:off x="428596" y="785794"/>
            <a:ext cx="3214710" cy="57150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/>
              <a:t>Dr. </a:t>
            </a:r>
            <a:r>
              <a:rPr lang="en-US" b="1" dirty="0" err="1" smtClean="0"/>
              <a:t>Valeriy</a:t>
            </a:r>
            <a:r>
              <a:rPr lang="en-US" b="1" dirty="0" smtClean="0"/>
              <a:t> </a:t>
            </a:r>
            <a:r>
              <a:rPr lang="en-US" b="1" dirty="0" err="1" smtClean="0"/>
              <a:t>Tishchenko</a:t>
            </a:r>
            <a:endParaRPr lang="ru-RU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1000100" y="1285860"/>
            <a:ext cx="3571900" cy="64294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b="1" dirty="0" smtClean="0"/>
              <a:t>vvti@nas.gov.ua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Attractiveness Matrix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1844824"/>
            <a:ext cx="5832648" cy="38884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1844824"/>
            <a:ext cx="2952328" cy="201622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3861048"/>
            <a:ext cx="2880320" cy="1872208"/>
          </a:xfrm>
          <a:prstGeom prst="rect">
            <a:avLst/>
          </a:prstGeom>
          <a:gradFill>
            <a:gsLst>
              <a:gs pos="0">
                <a:srgbClr val="D6B19C"/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932040" y="1844824"/>
            <a:ext cx="2880320" cy="2016224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635896" y="6093296"/>
            <a:ext cx="25987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Market Response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2843808" y="5805264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Laggards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084168" y="5805264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Leaders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83568" y="2780928"/>
            <a:ext cx="461665" cy="216982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Products &amp; Services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403648" y="4293096"/>
            <a:ext cx="461665" cy="105413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Laggards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331640" y="2348880"/>
            <a:ext cx="461665" cy="92589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Leaders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5292080" y="2276872"/>
            <a:ext cx="2304256" cy="3024336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084168" y="2636912"/>
            <a:ext cx="738664" cy="222112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3600" dirty="0" smtClean="0"/>
              <a:t>Preferable</a:t>
            </a:r>
            <a:endParaRPr lang="ru-RU" sz="3600" dirty="0"/>
          </a:p>
        </p:txBody>
      </p:sp>
      <p:sp>
        <p:nvSpPr>
          <p:cNvPr id="18" name="Oval 29"/>
          <p:cNvSpPr/>
          <p:nvPr/>
        </p:nvSpPr>
        <p:spPr>
          <a:xfrm>
            <a:off x="8286776" y="214290"/>
            <a:ext cx="571504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9</a:t>
            </a:r>
            <a:endParaRPr lang="ru-RU" dirty="0"/>
          </a:p>
        </p:txBody>
      </p:sp>
      <p:sp>
        <p:nvSpPr>
          <p:cNvPr id="19" name="Footer Placeholder 4"/>
          <p:cNvSpPr txBox="1">
            <a:spLocks/>
          </p:cNvSpPr>
          <p:nvPr/>
        </p:nvSpPr>
        <p:spPr>
          <a:xfrm>
            <a:off x="1907704" y="6453336"/>
            <a:ext cx="7093452" cy="19037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1200" dirty="0" smtClean="0"/>
              <a:t>IP Management and Technology Commercialization in CIS Countries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,®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free Web resources</a:t>
            </a:r>
            <a:endParaRPr lang="ru-RU" dirty="0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57922">
            <a:off x="6684485" y="2402487"/>
            <a:ext cx="1414661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блако 9"/>
          <p:cNvSpPr/>
          <p:nvPr/>
        </p:nvSpPr>
        <p:spPr>
          <a:xfrm>
            <a:off x="899592" y="1484784"/>
            <a:ext cx="7632848" cy="4680520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9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772816"/>
            <a:ext cx="2143125" cy="87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2636912"/>
            <a:ext cx="7429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059832" y="2780928"/>
            <a:ext cx="1373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WordPress</a:t>
            </a:r>
            <a:endParaRPr lang="ru-RU" dirty="0"/>
          </a:p>
        </p:txBody>
      </p:sp>
      <p:pic>
        <p:nvPicPr>
          <p:cNvPr id="3892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4221088"/>
            <a:ext cx="219303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3140968"/>
            <a:ext cx="82277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Oval 29"/>
          <p:cNvSpPr/>
          <p:nvPr/>
        </p:nvSpPr>
        <p:spPr>
          <a:xfrm>
            <a:off x="8172400" y="214290"/>
            <a:ext cx="685880" cy="6224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</a:t>
            </a:r>
            <a:endParaRPr lang="ru-RU" dirty="0"/>
          </a:p>
        </p:txBody>
      </p:sp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112" y="4365104"/>
            <a:ext cx="19050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4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95936" y="5013176"/>
            <a:ext cx="1575048" cy="64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Footer Placeholder 4"/>
          <p:cNvSpPr txBox="1">
            <a:spLocks/>
          </p:cNvSpPr>
          <p:nvPr/>
        </p:nvSpPr>
        <p:spPr>
          <a:xfrm>
            <a:off x="1907704" y="6453336"/>
            <a:ext cx="7093452" cy="19037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1200" dirty="0" smtClean="0"/>
              <a:t>IP Management and Technology Commercialization in CIS Countries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,®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IOP’s Official e-Market Place 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8551" y="1076325"/>
            <a:ext cx="6066897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29"/>
          <p:cNvSpPr/>
          <p:nvPr/>
        </p:nvSpPr>
        <p:spPr>
          <a:xfrm>
            <a:off x="8172400" y="214290"/>
            <a:ext cx="685880" cy="6224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11</a:t>
            </a:r>
            <a:endParaRPr lang="ru-RU" dirty="0"/>
          </a:p>
        </p:txBody>
      </p:sp>
      <p:sp>
        <p:nvSpPr>
          <p:cNvPr id="8" name="Footer Placeholder 4"/>
          <p:cNvSpPr txBox="1">
            <a:spLocks/>
          </p:cNvSpPr>
          <p:nvPr/>
        </p:nvSpPr>
        <p:spPr>
          <a:xfrm>
            <a:off x="1907704" y="6453336"/>
            <a:ext cx="7093452" cy="19037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1200" dirty="0" smtClean="0"/>
              <a:t>IP Management and Technology Commercialization in CIS Countries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,®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Portal</a:t>
            </a:r>
            <a:endParaRPr lang="ru-RU" dirty="0"/>
          </a:p>
        </p:txBody>
      </p:sp>
      <p:pic>
        <p:nvPicPr>
          <p:cNvPr id="1024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822960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29"/>
          <p:cNvSpPr/>
          <p:nvPr/>
        </p:nvSpPr>
        <p:spPr>
          <a:xfrm>
            <a:off x="8172400" y="214290"/>
            <a:ext cx="685880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12</a:t>
            </a:r>
            <a:endParaRPr lang="ru-RU" dirty="0"/>
          </a:p>
        </p:txBody>
      </p:sp>
      <p:sp>
        <p:nvSpPr>
          <p:cNvPr id="8" name="Footer Placeholder 4"/>
          <p:cNvSpPr txBox="1">
            <a:spLocks/>
          </p:cNvSpPr>
          <p:nvPr/>
        </p:nvSpPr>
        <p:spPr>
          <a:xfrm>
            <a:off x="1907704" y="6453336"/>
            <a:ext cx="7093452" cy="19037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1200" dirty="0" smtClean="0"/>
              <a:t>IP Management and Technology Commercialization in CIS Countries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,®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6786578" y="1857364"/>
            <a:ext cx="2000264" cy="4071966"/>
          </a:xfrm>
          <a:prstGeom prst="roundRect">
            <a:avLst/>
          </a:prstGeom>
          <a:solidFill>
            <a:schemeClr val="accent1">
              <a:alpha val="3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Virtual R&amp;D Departments, Groups &amp; Teams`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Cloud 7"/>
          <p:cNvSpPr/>
          <p:nvPr/>
        </p:nvSpPr>
        <p:spPr>
          <a:xfrm>
            <a:off x="857224" y="1500174"/>
            <a:ext cx="3643338" cy="4929222"/>
          </a:xfrm>
          <a:prstGeom prst="cloud">
            <a:avLst/>
          </a:prstGeom>
          <a:solidFill>
            <a:schemeClr val="accent5">
              <a:lumMod val="20000"/>
              <a:lumOff val="80000"/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547688" y="319088"/>
            <a:ext cx="7162800" cy="466706"/>
          </a:xfrm>
        </p:spPr>
        <p:txBody>
          <a:bodyPr/>
          <a:lstStyle/>
          <a:p>
            <a:r>
              <a:rPr lang="en-US" sz="2800" dirty="0" smtClean="0"/>
              <a:t>Virtual Team Spaces Technique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929330"/>
            <a:ext cx="1723549" cy="400110"/>
          </a:xfrm>
          <a:prstGeom prst="rect">
            <a:avLst/>
          </a:prstGeom>
          <a:noFill/>
          <a:ln w="6350" cap="rnd">
            <a:noFill/>
            <a:bevel/>
          </a:ln>
        </p:spPr>
        <p:txBody>
          <a:bodyPr wrap="none" rtlCol="0">
            <a:spAutoFit/>
          </a:bodyPr>
          <a:lstStyle/>
          <a:p>
            <a:r>
              <a:rPr lang="en-US" sz="2000" dirty="0" smtClean="0"/>
              <a:t>Cloud Marke</a:t>
            </a:r>
            <a:r>
              <a:rPr lang="en-US" sz="2000" b="1" dirty="0" smtClean="0"/>
              <a:t>t</a:t>
            </a:r>
            <a:endParaRPr lang="ru-RU" sz="2000" b="1" dirty="0"/>
          </a:p>
        </p:txBody>
      </p:sp>
      <p:pic>
        <p:nvPicPr>
          <p:cNvPr id="101378" name="Picture 2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071546"/>
            <a:ext cx="859249" cy="81553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1857364"/>
            <a:ext cx="15183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End-consumer</a:t>
            </a:r>
            <a:endParaRPr lang="ru-RU" sz="1600" dirty="0"/>
          </a:p>
        </p:txBody>
      </p:sp>
      <p:sp>
        <p:nvSpPr>
          <p:cNvPr id="11" name="Oval 10"/>
          <p:cNvSpPr/>
          <p:nvPr/>
        </p:nvSpPr>
        <p:spPr>
          <a:xfrm>
            <a:off x="2285984" y="3429000"/>
            <a:ext cx="1928826" cy="571504"/>
          </a:xfrm>
          <a:prstGeom prst="ellipse">
            <a:avLst/>
          </a:prstGeom>
          <a:solidFill>
            <a:schemeClr val="accent1">
              <a:alpha val="2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2" name="Oval 11"/>
          <p:cNvSpPr/>
          <p:nvPr/>
        </p:nvSpPr>
        <p:spPr>
          <a:xfrm rot="2162619">
            <a:off x="649442" y="3887432"/>
            <a:ext cx="2584139" cy="887594"/>
          </a:xfrm>
          <a:prstGeom prst="ellipse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normAutofit fontScale="70000" lnSpcReduction="20000"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Free-leased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 e-marketplaces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 rot="19002537">
            <a:off x="1386288" y="2448014"/>
            <a:ext cx="1589996" cy="715563"/>
          </a:xfrm>
          <a:prstGeom prst="ellipse">
            <a:avLst/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Show Rooms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 rot="19161821">
            <a:off x="2622201" y="5036570"/>
            <a:ext cx="1371463" cy="443409"/>
          </a:xfrm>
          <a:prstGeom prst="ellipse">
            <a:avLst/>
          </a:prstGeom>
          <a:solidFill>
            <a:schemeClr val="accent1">
              <a:alpha val="3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Blogs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5" name="Left Brace 14"/>
          <p:cNvSpPr/>
          <p:nvPr/>
        </p:nvSpPr>
        <p:spPr>
          <a:xfrm rot="16200000">
            <a:off x="2857488" y="-24"/>
            <a:ext cx="214314" cy="278608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143108" y="92867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Front-end Level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571736" y="3500438"/>
            <a:ext cx="1309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Official site</a:t>
            </a:r>
            <a:endParaRPr lang="ru-RU" dirty="0"/>
          </a:p>
        </p:txBody>
      </p:sp>
      <p:sp>
        <p:nvSpPr>
          <p:cNvPr id="18" name="Oval 17"/>
          <p:cNvSpPr/>
          <p:nvPr/>
        </p:nvSpPr>
        <p:spPr>
          <a:xfrm rot="19678658">
            <a:off x="3059490" y="2493054"/>
            <a:ext cx="1214446" cy="571504"/>
          </a:xfrm>
          <a:prstGeom prst="ellipse">
            <a:avLst/>
          </a:prstGeom>
          <a:solidFill>
            <a:schemeClr val="accent1">
              <a:alpha val="2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Wikis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143504" y="2285992"/>
            <a:ext cx="928694" cy="3286148"/>
          </a:xfrm>
          <a:prstGeom prst="roundRect">
            <a:avLst/>
          </a:prstGeom>
          <a:solidFill>
            <a:schemeClr val="bg2">
              <a:lumMod val="75000"/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Technology Transfer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e-Office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86314" y="1000108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Middle Level</a:t>
            </a:r>
            <a:endParaRPr lang="ru-RU" dirty="0"/>
          </a:p>
        </p:txBody>
      </p:sp>
      <p:sp>
        <p:nvSpPr>
          <p:cNvPr id="21" name="Left Brace 20"/>
          <p:cNvSpPr/>
          <p:nvPr/>
        </p:nvSpPr>
        <p:spPr>
          <a:xfrm rot="16200000">
            <a:off x="5286380" y="642918"/>
            <a:ext cx="571504" cy="17145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Left-Right Arrow 21"/>
          <p:cNvSpPr/>
          <p:nvPr/>
        </p:nvSpPr>
        <p:spPr>
          <a:xfrm>
            <a:off x="4500562" y="3571876"/>
            <a:ext cx="642942" cy="28575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1379" name="Picture 3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61460" y="2000240"/>
            <a:ext cx="934183" cy="857256"/>
          </a:xfrm>
          <a:prstGeom prst="rect">
            <a:avLst/>
          </a:prstGeom>
          <a:noFill/>
        </p:spPr>
      </p:pic>
      <p:pic>
        <p:nvPicPr>
          <p:cNvPr id="28" name="Picture 3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4429132"/>
            <a:ext cx="934183" cy="857256"/>
          </a:xfrm>
          <a:prstGeom prst="rect">
            <a:avLst/>
          </a:prstGeom>
          <a:noFill/>
        </p:spPr>
      </p:pic>
      <p:pic>
        <p:nvPicPr>
          <p:cNvPr id="29" name="Picture 3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96" y="2285992"/>
            <a:ext cx="934183" cy="919170"/>
          </a:xfrm>
          <a:prstGeom prst="rect">
            <a:avLst/>
          </a:prstGeom>
          <a:noFill/>
        </p:spPr>
      </p:pic>
      <p:pic>
        <p:nvPicPr>
          <p:cNvPr id="30" name="Picture 3" descr="C:\Program Files\Microsoft Office\MEDIA\CAGCAT10\j0205582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4786322"/>
            <a:ext cx="934183" cy="857256"/>
          </a:xfrm>
          <a:prstGeom prst="rect">
            <a:avLst/>
          </a:prstGeom>
          <a:noFill/>
        </p:spPr>
      </p:pic>
      <p:sp>
        <p:nvSpPr>
          <p:cNvPr id="31" name="Left-Right Arrow 30"/>
          <p:cNvSpPr/>
          <p:nvPr/>
        </p:nvSpPr>
        <p:spPr>
          <a:xfrm>
            <a:off x="6072198" y="3429000"/>
            <a:ext cx="714380" cy="50006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6858016" y="1000108"/>
            <a:ext cx="1774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Back-end Level</a:t>
            </a:r>
            <a:endParaRPr lang="ru-RU" dirty="0"/>
          </a:p>
        </p:txBody>
      </p:sp>
      <p:sp>
        <p:nvSpPr>
          <p:cNvPr id="33" name="Right Brace 32"/>
          <p:cNvSpPr/>
          <p:nvPr/>
        </p:nvSpPr>
        <p:spPr>
          <a:xfrm rot="5400000">
            <a:off x="7500956" y="428605"/>
            <a:ext cx="428630" cy="18573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Rounded Rectangle 36"/>
          <p:cNvSpPr/>
          <p:nvPr/>
        </p:nvSpPr>
        <p:spPr>
          <a:xfrm>
            <a:off x="4714876" y="1714488"/>
            <a:ext cx="4214842" cy="4357718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Straight Arrow Connector 40"/>
          <p:cNvCxnSpPr>
            <a:stCxn id="21" idx="1"/>
          </p:cNvCxnSpPr>
          <p:nvPr/>
        </p:nvCxnSpPr>
        <p:spPr>
          <a:xfrm rot="5400000">
            <a:off x="5357818" y="200024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33" idx="1"/>
          </p:cNvCxnSpPr>
          <p:nvPr/>
        </p:nvCxnSpPr>
        <p:spPr>
          <a:xfrm rot="16200000" flipH="1">
            <a:off x="7608115" y="1678770"/>
            <a:ext cx="214312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357554" y="6000768"/>
            <a:ext cx="1706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Virtual Institute</a:t>
            </a:r>
            <a:endParaRPr lang="ru-RU" dirty="0"/>
          </a:p>
        </p:txBody>
      </p:sp>
      <p:cxnSp>
        <p:nvCxnSpPr>
          <p:cNvPr id="46" name="Straight Connector 45"/>
          <p:cNvCxnSpPr/>
          <p:nvPr/>
        </p:nvCxnSpPr>
        <p:spPr>
          <a:xfrm>
            <a:off x="3500430" y="6357958"/>
            <a:ext cx="1428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4929190" y="5786454"/>
            <a:ext cx="714380" cy="571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/>
          <p:cNvSpPr/>
          <p:nvPr/>
        </p:nvSpPr>
        <p:spPr>
          <a:xfrm>
            <a:off x="5572132" y="571501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Straight Connector 51"/>
          <p:cNvCxnSpPr/>
          <p:nvPr/>
        </p:nvCxnSpPr>
        <p:spPr>
          <a:xfrm>
            <a:off x="0" y="6286520"/>
            <a:ext cx="17144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 flipH="1" flipV="1">
            <a:off x="1678761" y="5607859"/>
            <a:ext cx="714380" cy="6429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2285984" y="5500702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Oval 39"/>
          <p:cNvSpPr/>
          <p:nvPr/>
        </p:nvSpPr>
        <p:spPr>
          <a:xfrm>
            <a:off x="8172400" y="214290"/>
            <a:ext cx="685880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13</a:t>
            </a:r>
            <a:endParaRPr lang="ru-RU" dirty="0"/>
          </a:p>
        </p:txBody>
      </p:sp>
      <p:pic>
        <p:nvPicPr>
          <p:cNvPr id="42" name="Picture 8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3500438"/>
            <a:ext cx="232950" cy="297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Footer Placeholder 4"/>
          <p:cNvSpPr txBox="1">
            <a:spLocks/>
          </p:cNvSpPr>
          <p:nvPr/>
        </p:nvSpPr>
        <p:spPr>
          <a:xfrm>
            <a:off x="1907704" y="6453336"/>
            <a:ext cx="7093452" cy="19037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1200" dirty="0" smtClean="0"/>
              <a:t>IP Management and Technology Commercialization in CIS Countries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,®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Joint </a:t>
            </a:r>
            <a:r>
              <a:rPr lang="en-US" dirty="0" err="1" smtClean="0"/>
              <a:t>TechXFer</a:t>
            </a:r>
            <a:endParaRPr lang="ru-RU" dirty="0"/>
          </a:p>
        </p:txBody>
      </p:sp>
      <p:pic>
        <p:nvPicPr>
          <p:cNvPr id="921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2296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29"/>
          <p:cNvSpPr/>
          <p:nvPr/>
        </p:nvSpPr>
        <p:spPr>
          <a:xfrm>
            <a:off x="8100392" y="214290"/>
            <a:ext cx="757888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14</a:t>
            </a:r>
            <a:endParaRPr lang="ru-RU" dirty="0"/>
          </a:p>
        </p:txBody>
      </p:sp>
      <p:sp>
        <p:nvSpPr>
          <p:cNvPr id="8" name="Footer Placeholder 4"/>
          <p:cNvSpPr txBox="1">
            <a:spLocks/>
          </p:cNvSpPr>
          <p:nvPr/>
        </p:nvSpPr>
        <p:spPr>
          <a:xfrm>
            <a:off x="1907704" y="6453336"/>
            <a:ext cx="7093452" cy="19037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1200" dirty="0" smtClean="0"/>
              <a:t>IP Management and Technology Commercialization in CIS Countries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,®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785786" y="285728"/>
            <a:ext cx="7060824" cy="5248516"/>
            <a:chOff x="943" y="-414"/>
            <a:chExt cx="4620" cy="4433"/>
          </a:xfrm>
        </p:grpSpPr>
        <p:graphicFrame>
          <p:nvGraphicFramePr>
            <p:cNvPr id="7" name="Object 7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1152" y="384"/>
            <a:ext cx="4104" cy="3635"/>
          </p:xfrm>
          <a:graphic>
            <a:graphicData uri="http://schemas.openxmlformats.org/presentationml/2006/ole">
              <p:oleObj spid="_x0000_s5122" name="Clip" r:id="rId3" imgW="3495240" imgH="3085560" progId="">
                <p:embed/>
              </p:oleObj>
            </a:graphicData>
          </a:graphic>
        </p:graphicFrame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943" y="-414"/>
              <a:ext cx="4620" cy="55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>
                <a:lnSpc>
                  <a:spcPct val="130000"/>
                </a:lnSpc>
              </a:pPr>
              <a:r>
                <a:rPr lang="de-DE" sz="2800" dirty="0">
                  <a:solidFill>
                    <a:schemeClr val="bg1"/>
                  </a:solidFill>
                  <a:latin typeface="Comic Sans MS" pitchFamily="66" charset="0"/>
                </a:rPr>
                <a:t>Thank you </a:t>
              </a:r>
              <a:r>
                <a:rPr lang="de-DE" sz="2800" dirty="0" smtClean="0">
                  <a:solidFill>
                    <a:schemeClr val="bg1"/>
                  </a:solidFill>
                  <a:latin typeface="Comic Sans MS" pitchFamily="66" charset="0"/>
                </a:rPr>
                <a:t>very much for </a:t>
              </a:r>
              <a:r>
                <a:rPr lang="de-DE" sz="2800" dirty="0">
                  <a:solidFill>
                    <a:schemeClr val="bg1"/>
                  </a:solidFill>
                  <a:latin typeface="Comic Sans MS" pitchFamily="66" charset="0"/>
                </a:rPr>
                <a:t>your attention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 rot="20299426">
            <a:off x="3214678" y="2071678"/>
            <a:ext cx="3602268" cy="147732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-US" sz="1600" b="1" dirty="0">
                <a:ln w="5080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en-US" b="1" dirty="0">
                <a:ln w="5080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r. </a:t>
            </a:r>
            <a:r>
              <a:rPr lang="en-US" b="1" dirty="0" err="1">
                <a:ln w="5080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Valeriy</a:t>
            </a:r>
            <a:r>
              <a:rPr lang="en-US" b="1" dirty="0">
                <a:ln w="5080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n w="5080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Tishchenko</a:t>
            </a:r>
            <a:endParaRPr lang="ru-RU" b="1" dirty="0">
              <a:ln w="50800"/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b="1" dirty="0">
                <a:ln w="5080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b="1" dirty="0" smtClean="0">
              <a:ln w="50800"/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b="1" dirty="0" smtClean="0">
                <a:ln w="5080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Phone: +38 044 2529958(office)</a:t>
            </a:r>
          </a:p>
          <a:p>
            <a:pPr algn="ctr">
              <a:defRPr/>
            </a:pPr>
            <a:r>
              <a:rPr lang="en-US" b="1" dirty="0" smtClean="0">
                <a:ln w="5080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+38 067 5010537 (Cell)</a:t>
            </a:r>
            <a:endParaRPr lang="ru-RU" b="1" dirty="0">
              <a:ln w="50800"/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b="1" i="1" dirty="0" smtClean="0">
                <a:ln w="50800"/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vvti@nas.gov.ua</a:t>
            </a:r>
            <a:endParaRPr lang="ru-RU" b="1" i="1" dirty="0">
              <a:ln w="50800"/>
              <a:solidFill>
                <a:srgbClr val="FCFF6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Footer Placeholder 4"/>
          <p:cNvSpPr txBox="1">
            <a:spLocks/>
          </p:cNvSpPr>
          <p:nvPr/>
        </p:nvSpPr>
        <p:spPr>
          <a:xfrm>
            <a:off x="1907704" y="6453336"/>
            <a:ext cx="7093452" cy="19037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1200" dirty="0" smtClean="0"/>
              <a:t>IP Management and Technology Commercialization in CIS Countries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,®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7</a:t>
            </a:r>
            <a:r>
              <a:rPr lang="en-US" sz="2800" dirty="0" smtClean="0"/>
              <a:t> </a:t>
            </a:r>
            <a:r>
              <a:rPr lang="en-US" sz="2800" dirty="0" smtClean="0"/>
              <a:t>?s  any researcher should answer to assess his/her  research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Do the products of my research have commercialization potential?</a:t>
            </a:r>
            <a:endParaRPr lang="ru-RU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Could they contribute to fill an existing market needs?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en-US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How do I move from promising research to serious development?</a:t>
            </a:r>
          </a:p>
          <a:p>
            <a:r>
              <a:rPr lang="en-US" i="1" dirty="0" smtClean="0"/>
              <a:t> </a:t>
            </a:r>
            <a:r>
              <a:rPr lang="en-US" i="1" dirty="0" smtClean="0">
                <a:solidFill>
                  <a:srgbClr val="FF0000"/>
                </a:solidFill>
              </a:rPr>
              <a:t>Is there pathway from my Lab to market?</a:t>
            </a:r>
            <a:endParaRPr lang="ru-RU" i="1" dirty="0" smtClean="0">
              <a:solidFill>
                <a:srgbClr val="FF0000"/>
              </a:solidFill>
            </a:endParaRPr>
          </a:p>
          <a:p>
            <a:r>
              <a:rPr lang="en-US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Is  my idea patentable?</a:t>
            </a:r>
            <a:endParaRPr lang="ru-RU" i="1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en-US" i="1" dirty="0" smtClean="0">
                <a:solidFill>
                  <a:srgbClr val="FF0000"/>
                </a:solidFill>
              </a:rPr>
              <a:t>What other solutions are out there</a:t>
            </a:r>
            <a:r>
              <a:rPr lang="en-US" i="1" dirty="0" smtClean="0">
                <a:solidFill>
                  <a:srgbClr val="FF0000"/>
                </a:solidFill>
              </a:rPr>
              <a:t>?</a:t>
            </a:r>
          </a:p>
          <a:p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Do they represent the competition, or potential collaborators?</a:t>
            </a:r>
            <a:endParaRPr lang="ru-RU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6" name="Oval 20"/>
          <p:cNvSpPr/>
          <p:nvPr/>
        </p:nvSpPr>
        <p:spPr>
          <a:xfrm>
            <a:off x="8286750" y="214313"/>
            <a:ext cx="571500" cy="571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1907704" y="6453336"/>
            <a:ext cx="7093452" cy="19037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1200" dirty="0" smtClean="0"/>
              <a:t>IP Management and Technology Commercialization in CIS Countries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,®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Rounded Rectangle 12"/>
          <p:cNvSpPr/>
          <p:nvPr/>
        </p:nvSpPr>
        <p:spPr>
          <a:xfrm>
            <a:off x="642938" y="5214938"/>
            <a:ext cx="8215312" cy="107156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u="sng" dirty="0">
                <a:solidFill>
                  <a:schemeClr val="tx2"/>
                </a:solidFill>
              </a:rPr>
              <a:t>Base</a:t>
            </a:r>
            <a:r>
              <a:rPr lang="en-US" dirty="0">
                <a:solidFill>
                  <a:schemeClr val="tx2"/>
                </a:solidFill>
              </a:rPr>
              <a:t>: lack or separate </a:t>
            </a:r>
            <a:r>
              <a:rPr lang="en-US" dirty="0" smtClean="0">
                <a:solidFill>
                  <a:schemeClr val="tx2"/>
                </a:solidFill>
              </a:rPr>
              <a:t>IP management,  </a:t>
            </a:r>
            <a:r>
              <a:rPr lang="en-US" dirty="0">
                <a:solidFill>
                  <a:schemeClr val="tx2"/>
                </a:solidFill>
              </a:rPr>
              <a:t>lack of a coherent strategy and </a:t>
            </a:r>
            <a:r>
              <a:rPr lang="en-US" dirty="0" smtClean="0">
                <a:solidFill>
                  <a:schemeClr val="tx2"/>
                </a:solidFill>
              </a:rPr>
              <a:t>policy in commercialization, </a:t>
            </a:r>
            <a:r>
              <a:rPr lang="en-US" dirty="0">
                <a:solidFill>
                  <a:schemeClr val="tx2"/>
                </a:solidFill>
              </a:rPr>
              <a:t>lack  of internal regulations and procedures for </a:t>
            </a:r>
            <a:r>
              <a:rPr lang="en-US" dirty="0" smtClean="0">
                <a:solidFill>
                  <a:schemeClr val="tx2"/>
                </a:solidFill>
              </a:rPr>
              <a:t>IP, lack….lack…lack….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8" name="Rounded Rectangle 13"/>
          <p:cNvSpPr/>
          <p:nvPr/>
        </p:nvSpPr>
        <p:spPr>
          <a:xfrm>
            <a:off x="642938" y="3786188"/>
            <a:ext cx="8215312" cy="1071562"/>
          </a:xfrm>
          <a:prstGeom prst="roundRect">
            <a:avLst/>
          </a:prstGeom>
          <a:solidFill>
            <a:srgbClr val="D5D5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4"/>
              </a:solidFill>
            </a:endParaRPr>
          </a:p>
        </p:txBody>
      </p:sp>
      <p:sp>
        <p:nvSpPr>
          <p:cNvPr id="9" name="Rounded Rectangle 14"/>
          <p:cNvSpPr/>
          <p:nvPr/>
        </p:nvSpPr>
        <p:spPr>
          <a:xfrm>
            <a:off x="642938" y="2357438"/>
            <a:ext cx="8215312" cy="1071562"/>
          </a:xfrm>
          <a:prstGeom prst="roundRect">
            <a:avLst/>
          </a:prstGeom>
          <a:solidFill>
            <a:srgbClr val="C4C4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Rounded Rectangle 15"/>
          <p:cNvSpPr/>
          <p:nvPr/>
        </p:nvSpPr>
        <p:spPr>
          <a:xfrm>
            <a:off x="642938" y="1071563"/>
            <a:ext cx="8215312" cy="1071562"/>
          </a:xfrm>
          <a:prstGeom prst="roundRect">
            <a:avLst/>
          </a:prstGeom>
          <a:solidFill>
            <a:srgbClr val="B8B8B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928688" y="1143000"/>
            <a:ext cx="74597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u="sng" dirty="0"/>
              <a:t>Dynamic</a:t>
            </a:r>
            <a:r>
              <a:rPr lang="en-US" dirty="0"/>
              <a:t>: </a:t>
            </a:r>
            <a:r>
              <a:rPr lang="en-US" dirty="0" smtClean="0"/>
              <a:t>Rational  enhanced  with instant dynamic </a:t>
            </a:r>
            <a:r>
              <a:rPr lang="en-US" dirty="0"/>
              <a:t>restructuring</a:t>
            </a:r>
            <a:endParaRPr lang="ru-RU" dirty="0"/>
          </a:p>
        </p:txBody>
      </p:sp>
      <p:sp>
        <p:nvSpPr>
          <p:cNvPr id="12" name="Oval 20"/>
          <p:cNvSpPr/>
          <p:nvPr/>
        </p:nvSpPr>
        <p:spPr>
          <a:xfrm>
            <a:off x="8286750" y="214313"/>
            <a:ext cx="571500" cy="571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2</a:t>
            </a:r>
            <a:endParaRPr lang="ru-RU" dirty="0"/>
          </a:p>
        </p:txBody>
      </p:sp>
      <p:sp>
        <p:nvSpPr>
          <p:cNvPr id="13" name="Right Arrow 21"/>
          <p:cNvSpPr/>
          <p:nvPr/>
        </p:nvSpPr>
        <p:spPr>
          <a:xfrm>
            <a:off x="0" y="5715000"/>
            <a:ext cx="571500" cy="21431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Rectangle 23"/>
          <p:cNvSpPr/>
          <p:nvPr/>
        </p:nvSpPr>
        <p:spPr>
          <a:xfrm>
            <a:off x="357188" y="6500813"/>
            <a:ext cx="214312" cy="21431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TextBox 25"/>
          <p:cNvSpPr txBox="1">
            <a:spLocks noChangeArrowheads="1"/>
          </p:cNvSpPr>
          <p:nvPr/>
        </p:nvSpPr>
        <p:spPr bwMode="auto">
          <a:xfrm>
            <a:off x="928688" y="6429375"/>
            <a:ext cx="10310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3Ys ago</a:t>
            </a:r>
            <a:endParaRPr lang="ru-RU" dirty="0"/>
          </a:p>
        </p:txBody>
      </p:sp>
      <p:sp>
        <p:nvSpPr>
          <p:cNvPr id="19" name="TextBox 17"/>
          <p:cNvSpPr txBox="1">
            <a:spLocks noChangeArrowheads="1"/>
          </p:cNvSpPr>
          <p:nvPr/>
        </p:nvSpPr>
        <p:spPr bwMode="auto">
          <a:xfrm>
            <a:off x="928688" y="3929063"/>
            <a:ext cx="792956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u="sng" dirty="0"/>
              <a:t>Standard</a:t>
            </a:r>
            <a:r>
              <a:rPr lang="en-US" dirty="0"/>
              <a:t>: </a:t>
            </a:r>
            <a:r>
              <a:rPr lang="en-US" dirty="0" smtClean="0"/>
              <a:t>controllable </a:t>
            </a:r>
            <a:r>
              <a:rPr lang="en-US" dirty="0"/>
              <a:t>infrastructure, the presence of a single control center (</a:t>
            </a:r>
            <a:r>
              <a:rPr lang="en-US" dirty="0" err="1"/>
              <a:t>TechXFer</a:t>
            </a:r>
            <a:r>
              <a:rPr lang="en-US" dirty="0"/>
              <a:t>), </a:t>
            </a:r>
            <a:r>
              <a:rPr lang="en-US" dirty="0">
                <a:solidFill>
                  <a:schemeClr val="tx2"/>
                </a:solidFill>
              </a:rPr>
              <a:t> internal regulations and procedures for </a:t>
            </a:r>
            <a:r>
              <a:rPr lang="en-US" dirty="0" smtClean="0">
                <a:solidFill>
                  <a:schemeClr val="tx2"/>
                </a:solidFill>
              </a:rPr>
              <a:t>IP, expert system for IP valuation </a:t>
            </a:r>
            <a:endParaRPr lang="en-US" dirty="0"/>
          </a:p>
        </p:txBody>
      </p:sp>
      <p:sp>
        <p:nvSpPr>
          <p:cNvPr id="20" name="TextBox 21"/>
          <p:cNvSpPr txBox="1">
            <a:spLocks noChangeArrowheads="1"/>
          </p:cNvSpPr>
          <p:nvPr/>
        </p:nvSpPr>
        <p:spPr bwMode="auto">
          <a:xfrm>
            <a:off x="857250" y="2428875"/>
            <a:ext cx="77152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u="sng" dirty="0"/>
              <a:t>Rational</a:t>
            </a:r>
            <a:r>
              <a:rPr lang="en-US" dirty="0"/>
              <a:t>: </a:t>
            </a:r>
            <a:r>
              <a:rPr lang="en-US" dirty="0" smtClean="0"/>
              <a:t>Standard + ( </a:t>
            </a:r>
            <a:r>
              <a:rPr lang="en-US" dirty="0"/>
              <a:t>a clear role model with controllable policy, </a:t>
            </a:r>
            <a:r>
              <a:rPr lang="en-US" dirty="0" smtClean="0"/>
              <a:t>computer-aided systems)</a:t>
            </a:r>
            <a:endParaRPr lang="ru-RU" dirty="0"/>
          </a:p>
        </p:txBody>
      </p: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539552" y="476672"/>
            <a:ext cx="7162800" cy="563562"/>
          </a:xfrm>
        </p:spPr>
        <p:txBody>
          <a:bodyPr/>
          <a:lstStyle/>
          <a:p>
            <a:pPr lvl="0"/>
            <a:r>
              <a:rPr lang="en-US" sz="1800" dirty="0" smtClean="0"/>
              <a:t>4 Levels  of state for  Technology Commercialization </a:t>
            </a:r>
            <a:br>
              <a:rPr lang="en-US" sz="1800" dirty="0" smtClean="0"/>
            </a:br>
            <a:endParaRPr lang="ru-RU" dirty="0"/>
          </a:p>
        </p:txBody>
      </p:sp>
      <p:sp>
        <p:nvSpPr>
          <p:cNvPr id="22" name="Стрелка вверх 21"/>
          <p:cNvSpPr/>
          <p:nvPr/>
        </p:nvSpPr>
        <p:spPr>
          <a:xfrm>
            <a:off x="3131840" y="1556792"/>
            <a:ext cx="2952328" cy="4392488"/>
          </a:xfrm>
          <a:prstGeom prst="upArrow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3347864" y="6525344"/>
            <a:ext cx="5653292" cy="118366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1200" dirty="0" smtClean="0"/>
              <a:t>IP Management and Technology Commercialization in CIS Countries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,®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Patents of IOP researchers</a:t>
            </a:r>
            <a:endParaRPr lang="ru-RU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076325"/>
          <a:ext cx="8229600" cy="5248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Oval 20"/>
          <p:cNvSpPr/>
          <p:nvPr/>
        </p:nvSpPr>
        <p:spPr>
          <a:xfrm>
            <a:off x="8286750" y="214313"/>
            <a:ext cx="571500" cy="571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8" name="Footer Placeholder 4"/>
          <p:cNvSpPr txBox="1">
            <a:spLocks/>
          </p:cNvSpPr>
          <p:nvPr/>
        </p:nvSpPr>
        <p:spPr>
          <a:xfrm>
            <a:off x="1907704" y="6453336"/>
            <a:ext cx="7093452" cy="19037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1200" dirty="0" smtClean="0"/>
              <a:t>IP Management and Technology Commercialization in CIS Countries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,®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Rounded Rectangle 12"/>
          <p:cNvSpPr/>
          <p:nvPr/>
        </p:nvSpPr>
        <p:spPr>
          <a:xfrm>
            <a:off x="642938" y="5214938"/>
            <a:ext cx="8215312" cy="107156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u="sng" dirty="0">
                <a:solidFill>
                  <a:schemeClr val="tx2"/>
                </a:solidFill>
              </a:rPr>
              <a:t>Base</a:t>
            </a:r>
            <a:r>
              <a:rPr lang="en-US" dirty="0">
                <a:solidFill>
                  <a:schemeClr val="tx2"/>
                </a:solidFill>
              </a:rPr>
              <a:t>: lack or separate </a:t>
            </a:r>
            <a:r>
              <a:rPr lang="en-US" dirty="0" smtClean="0">
                <a:solidFill>
                  <a:schemeClr val="tx2"/>
                </a:solidFill>
              </a:rPr>
              <a:t>IP management,  </a:t>
            </a:r>
            <a:r>
              <a:rPr lang="en-US" dirty="0">
                <a:solidFill>
                  <a:schemeClr val="tx2"/>
                </a:solidFill>
              </a:rPr>
              <a:t>lack of a coherent strategy and </a:t>
            </a:r>
            <a:r>
              <a:rPr lang="en-US" dirty="0" smtClean="0">
                <a:solidFill>
                  <a:schemeClr val="tx2"/>
                </a:solidFill>
              </a:rPr>
              <a:t>policy in commercialization, </a:t>
            </a:r>
            <a:r>
              <a:rPr lang="en-US" dirty="0">
                <a:solidFill>
                  <a:schemeClr val="tx2"/>
                </a:solidFill>
              </a:rPr>
              <a:t>lack  of internal regulations and procedures for </a:t>
            </a:r>
            <a:r>
              <a:rPr lang="en-US" dirty="0" smtClean="0">
                <a:solidFill>
                  <a:schemeClr val="tx2"/>
                </a:solidFill>
              </a:rPr>
              <a:t>IP, lack….lack…lack….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8" name="Rounded Rectangle 13"/>
          <p:cNvSpPr/>
          <p:nvPr/>
        </p:nvSpPr>
        <p:spPr>
          <a:xfrm>
            <a:off x="642938" y="3786188"/>
            <a:ext cx="8215312" cy="1071562"/>
          </a:xfrm>
          <a:prstGeom prst="roundRect">
            <a:avLst/>
          </a:prstGeom>
          <a:solidFill>
            <a:srgbClr val="D5D5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4"/>
              </a:solidFill>
            </a:endParaRPr>
          </a:p>
        </p:txBody>
      </p:sp>
      <p:sp>
        <p:nvSpPr>
          <p:cNvPr id="9" name="Rounded Rectangle 14"/>
          <p:cNvSpPr/>
          <p:nvPr/>
        </p:nvSpPr>
        <p:spPr>
          <a:xfrm>
            <a:off x="642938" y="2357438"/>
            <a:ext cx="8215312" cy="1071562"/>
          </a:xfrm>
          <a:prstGeom prst="roundRect">
            <a:avLst/>
          </a:prstGeom>
          <a:solidFill>
            <a:srgbClr val="C4C4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Rounded Rectangle 15"/>
          <p:cNvSpPr/>
          <p:nvPr/>
        </p:nvSpPr>
        <p:spPr>
          <a:xfrm>
            <a:off x="642938" y="1071563"/>
            <a:ext cx="8215312" cy="1071562"/>
          </a:xfrm>
          <a:prstGeom prst="roundRect">
            <a:avLst/>
          </a:prstGeom>
          <a:solidFill>
            <a:srgbClr val="B8B8B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928688" y="1143000"/>
            <a:ext cx="74597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u="sng" dirty="0"/>
              <a:t>Dynamic</a:t>
            </a:r>
            <a:r>
              <a:rPr lang="en-US" dirty="0"/>
              <a:t>: </a:t>
            </a:r>
            <a:r>
              <a:rPr lang="en-US" dirty="0" smtClean="0"/>
              <a:t>Rational  enhanced  with instant dynamic </a:t>
            </a:r>
            <a:r>
              <a:rPr lang="en-US" dirty="0"/>
              <a:t>restructuring</a:t>
            </a:r>
            <a:endParaRPr lang="ru-RU" dirty="0"/>
          </a:p>
        </p:txBody>
      </p:sp>
      <p:sp>
        <p:nvSpPr>
          <p:cNvPr id="12" name="Oval 20"/>
          <p:cNvSpPr/>
          <p:nvPr/>
        </p:nvSpPr>
        <p:spPr>
          <a:xfrm>
            <a:off x="8286750" y="214313"/>
            <a:ext cx="571500" cy="571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smtClean="0"/>
              <a:t>4</a:t>
            </a:r>
            <a:endParaRPr lang="ru-RU" dirty="0"/>
          </a:p>
        </p:txBody>
      </p:sp>
      <p:sp>
        <p:nvSpPr>
          <p:cNvPr id="13" name="Right Arrow 21"/>
          <p:cNvSpPr/>
          <p:nvPr/>
        </p:nvSpPr>
        <p:spPr>
          <a:xfrm>
            <a:off x="0" y="5715000"/>
            <a:ext cx="571500" cy="21431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Right Arrow 22"/>
          <p:cNvSpPr/>
          <p:nvPr/>
        </p:nvSpPr>
        <p:spPr>
          <a:xfrm>
            <a:off x="1" y="2143125"/>
            <a:ext cx="611560" cy="205755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Rectangle 23"/>
          <p:cNvSpPr/>
          <p:nvPr/>
        </p:nvSpPr>
        <p:spPr>
          <a:xfrm>
            <a:off x="357188" y="6500813"/>
            <a:ext cx="214312" cy="21431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Rectangle 24"/>
          <p:cNvSpPr/>
          <p:nvPr/>
        </p:nvSpPr>
        <p:spPr>
          <a:xfrm>
            <a:off x="2051720" y="6525344"/>
            <a:ext cx="214313" cy="2143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TextBox 25"/>
          <p:cNvSpPr txBox="1">
            <a:spLocks noChangeArrowheads="1"/>
          </p:cNvSpPr>
          <p:nvPr/>
        </p:nvSpPr>
        <p:spPr bwMode="auto">
          <a:xfrm>
            <a:off x="928688" y="6429375"/>
            <a:ext cx="10310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3Ys ago</a:t>
            </a:r>
            <a:endParaRPr lang="ru-RU" dirty="0"/>
          </a:p>
        </p:txBody>
      </p:sp>
      <p:sp>
        <p:nvSpPr>
          <p:cNvPr id="18" name="TextBox 29"/>
          <p:cNvSpPr txBox="1">
            <a:spLocks noChangeArrowheads="1"/>
          </p:cNvSpPr>
          <p:nvPr/>
        </p:nvSpPr>
        <p:spPr bwMode="auto">
          <a:xfrm>
            <a:off x="2267744" y="6488668"/>
            <a:ext cx="15183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Current </a:t>
            </a:r>
            <a:r>
              <a:rPr lang="en-US" dirty="0"/>
              <a:t>state</a:t>
            </a:r>
            <a:endParaRPr lang="ru-RU" dirty="0"/>
          </a:p>
        </p:txBody>
      </p:sp>
      <p:sp>
        <p:nvSpPr>
          <p:cNvPr id="19" name="TextBox 17"/>
          <p:cNvSpPr txBox="1">
            <a:spLocks noChangeArrowheads="1"/>
          </p:cNvSpPr>
          <p:nvPr/>
        </p:nvSpPr>
        <p:spPr bwMode="auto">
          <a:xfrm>
            <a:off x="928688" y="3929063"/>
            <a:ext cx="792956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u="sng" dirty="0"/>
              <a:t>Standard</a:t>
            </a:r>
            <a:r>
              <a:rPr lang="en-US" dirty="0"/>
              <a:t>: </a:t>
            </a:r>
            <a:r>
              <a:rPr lang="en-US" dirty="0" smtClean="0"/>
              <a:t>controllable </a:t>
            </a:r>
            <a:r>
              <a:rPr lang="en-US" dirty="0"/>
              <a:t>infrastructure, the presence of a single control center (</a:t>
            </a:r>
            <a:r>
              <a:rPr lang="en-US" dirty="0" err="1"/>
              <a:t>TechXFer</a:t>
            </a:r>
            <a:r>
              <a:rPr lang="en-US" dirty="0"/>
              <a:t>), </a:t>
            </a:r>
            <a:r>
              <a:rPr lang="en-US" dirty="0">
                <a:solidFill>
                  <a:schemeClr val="tx2"/>
                </a:solidFill>
              </a:rPr>
              <a:t> internal regulations and procedures for </a:t>
            </a:r>
            <a:r>
              <a:rPr lang="en-US" dirty="0" smtClean="0">
                <a:solidFill>
                  <a:schemeClr val="tx2"/>
                </a:solidFill>
              </a:rPr>
              <a:t>IP, expert system for IP valuation </a:t>
            </a:r>
            <a:endParaRPr lang="en-US" dirty="0"/>
          </a:p>
        </p:txBody>
      </p:sp>
      <p:sp>
        <p:nvSpPr>
          <p:cNvPr id="20" name="TextBox 21"/>
          <p:cNvSpPr txBox="1">
            <a:spLocks noChangeArrowheads="1"/>
          </p:cNvSpPr>
          <p:nvPr/>
        </p:nvSpPr>
        <p:spPr bwMode="auto">
          <a:xfrm>
            <a:off x="857250" y="2428875"/>
            <a:ext cx="77152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u="sng" dirty="0"/>
              <a:t>Rational</a:t>
            </a:r>
            <a:r>
              <a:rPr lang="en-US" dirty="0"/>
              <a:t>: </a:t>
            </a:r>
            <a:r>
              <a:rPr lang="en-US" dirty="0" smtClean="0"/>
              <a:t>Standard + ( </a:t>
            </a:r>
            <a:r>
              <a:rPr lang="en-US" dirty="0"/>
              <a:t>a clear role </a:t>
            </a:r>
            <a:r>
              <a:rPr lang="en-US" dirty="0" smtClean="0"/>
              <a:t>for bodies with </a:t>
            </a:r>
            <a:r>
              <a:rPr lang="en-US" dirty="0"/>
              <a:t>controllable policy, </a:t>
            </a:r>
            <a:r>
              <a:rPr lang="en-US" dirty="0" smtClean="0"/>
              <a:t>computer-aided systems)</a:t>
            </a:r>
            <a:endParaRPr lang="ru-RU" dirty="0"/>
          </a:p>
        </p:txBody>
      </p:sp>
      <p:sp>
        <p:nvSpPr>
          <p:cNvPr id="21" name="Заголовок 20"/>
          <p:cNvSpPr>
            <a:spLocks noGrp="1"/>
          </p:cNvSpPr>
          <p:nvPr>
            <p:ph type="title"/>
          </p:nvPr>
        </p:nvSpPr>
        <p:spPr>
          <a:xfrm>
            <a:off x="539552" y="476672"/>
            <a:ext cx="7162800" cy="563562"/>
          </a:xfrm>
        </p:spPr>
        <p:txBody>
          <a:bodyPr/>
          <a:lstStyle/>
          <a:p>
            <a:pPr lvl="0"/>
            <a:r>
              <a:rPr lang="en-US" sz="1800" dirty="0" smtClean="0"/>
              <a:t>4 Levels  of state for  Technology Commercialization </a:t>
            </a:r>
            <a:br>
              <a:rPr lang="en-US" sz="1800" dirty="0" smtClean="0"/>
            </a:br>
            <a:endParaRPr lang="ru-RU" dirty="0"/>
          </a:p>
        </p:txBody>
      </p:sp>
      <p:sp>
        <p:nvSpPr>
          <p:cNvPr id="22" name="Стрелка вверх 21"/>
          <p:cNvSpPr/>
          <p:nvPr/>
        </p:nvSpPr>
        <p:spPr>
          <a:xfrm>
            <a:off x="3131840" y="1556792"/>
            <a:ext cx="2952328" cy="4392488"/>
          </a:xfrm>
          <a:prstGeom prst="upArrow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ooter Placeholder 4"/>
          <p:cNvSpPr txBox="1">
            <a:spLocks/>
          </p:cNvSpPr>
          <p:nvPr/>
        </p:nvSpPr>
        <p:spPr>
          <a:xfrm>
            <a:off x="3635896" y="6453336"/>
            <a:ext cx="5365260" cy="19037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1200" dirty="0" smtClean="0"/>
              <a:t>IP Management and Technology Commercialization in CIS Countries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,®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3-01591_sl09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0980" y="371476"/>
            <a:ext cx="6568079" cy="6129358"/>
          </a:xfrm>
          <a:prstGeom prst="rect">
            <a:avLst/>
          </a:prstGeom>
          <a:noFill/>
        </p:spPr>
      </p:pic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Current state: </a:t>
            </a:r>
            <a:r>
              <a:rPr lang="en-US" sz="3600" dirty="0" err="1" smtClean="0"/>
              <a:t>handwheel</a:t>
            </a:r>
            <a:r>
              <a:rPr lang="en-US" sz="3600" dirty="0" smtClean="0"/>
              <a:t> that hard to stop</a:t>
            </a:r>
            <a:endParaRPr lang="en-US" sz="3600" dirty="0">
              <a:solidFill>
                <a:schemeClr val="accent1"/>
              </a:solidFill>
            </a:endParaRPr>
          </a:p>
        </p:txBody>
      </p:sp>
      <p:pic>
        <p:nvPicPr>
          <p:cNvPr id="9" name="Picture 4" descr="3-01591_sl09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78061" y="1349375"/>
            <a:ext cx="4722831" cy="472283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139952" y="3429000"/>
            <a:ext cx="10647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2011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8286776" y="214290"/>
            <a:ext cx="571504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ru-RU" dirty="0"/>
          </a:p>
        </p:txBody>
      </p:sp>
      <p:sp>
        <p:nvSpPr>
          <p:cNvPr id="8" name="Footer Placeholder 4"/>
          <p:cNvSpPr txBox="1">
            <a:spLocks/>
          </p:cNvSpPr>
          <p:nvPr/>
        </p:nvSpPr>
        <p:spPr>
          <a:xfrm>
            <a:off x="1907704" y="6453336"/>
            <a:ext cx="7093452" cy="19037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1200" dirty="0" smtClean="0"/>
              <a:t>IP Management and Technology Commercialization in CIS Countries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,®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……..a long way to go</a:t>
            </a:r>
            <a:endParaRPr lang="ru-RU" dirty="0"/>
          </a:p>
        </p:txBody>
      </p:sp>
      <p:pic>
        <p:nvPicPr>
          <p:cNvPr id="6" name="Содержимое 5" descr="k395103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47664" y="1419322"/>
            <a:ext cx="1252984" cy="1936430"/>
          </a:xfrm>
        </p:spPr>
      </p:pic>
      <p:sp>
        <p:nvSpPr>
          <p:cNvPr id="8" name="Полилиния 7"/>
          <p:cNvSpPr/>
          <p:nvPr/>
        </p:nvSpPr>
        <p:spPr>
          <a:xfrm>
            <a:off x="2659117" y="2806262"/>
            <a:ext cx="6258910" cy="2904359"/>
          </a:xfrm>
          <a:custGeom>
            <a:avLst/>
            <a:gdLst>
              <a:gd name="connsiteX0" fmla="*/ 0 w 6258910"/>
              <a:gd name="connsiteY0" fmla="*/ 0 h 2904359"/>
              <a:gd name="connsiteX1" fmla="*/ 1513490 w 6258910"/>
              <a:gd name="connsiteY1" fmla="*/ 189186 h 2904359"/>
              <a:gd name="connsiteX2" fmla="*/ 2459421 w 6258910"/>
              <a:gd name="connsiteY2" fmla="*/ 935421 h 2904359"/>
              <a:gd name="connsiteX3" fmla="*/ 3573517 w 6258910"/>
              <a:gd name="connsiteY3" fmla="*/ 1618593 h 2904359"/>
              <a:gd name="connsiteX4" fmla="*/ 3962400 w 6258910"/>
              <a:gd name="connsiteY4" fmla="*/ 1828800 h 2904359"/>
              <a:gd name="connsiteX5" fmla="*/ 5885793 w 6258910"/>
              <a:gd name="connsiteY5" fmla="*/ 2732690 h 2904359"/>
              <a:gd name="connsiteX6" fmla="*/ 6201104 w 6258910"/>
              <a:gd name="connsiteY6" fmla="*/ 2858814 h 290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58910" h="2904359">
                <a:moveTo>
                  <a:pt x="0" y="0"/>
                </a:moveTo>
                <a:cubicBezTo>
                  <a:pt x="551793" y="16641"/>
                  <a:pt x="1103587" y="33283"/>
                  <a:pt x="1513490" y="189186"/>
                </a:cubicBezTo>
                <a:cubicBezTo>
                  <a:pt x="1923393" y="345089"/>
                  <a:pt x="2116083" y="697187"/>
                  <a:pt x="2459421" y="935421"/>
                </a:cubicBezTo>
                <a:cubicBezTo>
                  <a:pt x="2802759" y="1173655"/>
                  <a:pt x="3323021" y="1469697"/>
                  <a:pt x="3573517" y="1618593"/>
                </a:cubicBezTo>
                <a:cubicBezTo>
                  <a:pt x="3824013" y="1767489"/>
                  <a:pt x="3577021" y="1643117"/>
                  <a:pt x="3962400" y="1828800"/>
                </a:cubicBezTo>
                <a:cubicBezTo>
                  <a:pt x="4347779" y="2014483"/>
                  <a:pt x="5512676" y="2561021"/>
                  <a:pt x="5885793" y="2732690"/>
                </a:cubicBezTo>
                <a:cubicBezTo>
                  <a:pt x="6258910" y="2904359"/>
                  <a:pt x="6230007" y="2881586"/>
                  <a:pt x="6201104" y="2858814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1040524" y="3836276"/>
            <a:ext cx="3857297" cy="2532993"/>
          </a:xfrm>
          <a:custGeom>
            <a:avLst/>
            <a:gdLst>
              <a:gd name="connsiteX0" fmla="*/ 0 w 3857297"/>
              <a:gd name="connsiteY0" fmla="*/ 0 h 2532993"/>
              <a:gd name="connsiteX1" fmla="*/ 1608083 w 3857297"/>
              <a:gd name="connsiteY1" fmla="*/ 273269 h 2532993"/>
              <a:gd name="connsiteX2" fmla="*/ 2081048 w 3857297"/>
              <a:gd name="connsiteY2" fmla="*/ 1166648 h 2532993"/>
              <a:gd name="connsiteX3" fmla="*/ 2795752 w 3857297"/>
              <a:gd name="connsiteY3" fmla="*/ 2070538 h 2532993"/>
              <a:gd name="connsiteX4" fmla="*/ 3857297 w 3857297"/>
              <a:gd name="connsiteY4" fmla="*/ 2532993 h 2532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57297" h="2532993">
                <a:moveTo>
                  <a:pt x="0" y="0"/>
                </a:moveTo>
                <a:cubicBezTo>
                  <a:pt x="630621" y="39414"/>
                  <a:pt x="1261242" y="78828"/>
                  <a:pt x="1608083" y="273269"/>
                </a:cubicBezTo>
                <a:cubicBezTo>
                  <a:pt x="1954924" y="467710"/>
                  <a:pt x="1883103" y="867103"/>
                  <a:pt x="2081048" y="1166648"/>
                </a:cubicBezTo>
                <a:cubicBezTo>
                  <a:pt x="2278993" y="1466193"/>
                  <a:pt x="2499711" y="1842814"/>
                  <a:pt x="2795752" y="2070538"/>
                </a:cubicBezTo>
                <a:cubicBezTo>
                  <a:pt x="3091793" y="2298262"/>
                  <a:pt x="3857297" y="2532993"/>
                  <a:pt x="3857297" y="2532993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0232" y="2377223"/>
            <a:ext cx="1687438" cy="3715955"/>
          </a:xfrm>
          <a:prstGeom prst="rect">
            <a:avLst/>
          </a:prstGeom>
        </p:spPr>
      </p:pic>
      <p:sp>
        <p:nvSpPr>
          <p:cNvPr id="11" name="Oval 29"/>
          <p:cNvSpPr/>
          <p:nvPr/>
        </p:nvSpPr>
        <p:spPr>
          <a:xfrm>
            <a:off x="8286776" y="214290"/>
            <a:ext cx="571504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915816" y="1916832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any runner was toddling before he  became a winner</a:t>
            </a:r>
            <a:endParaRPr lang="ru-RU" dirty="0"/>
          </a:p>
        </p:txBody>
      </p:sp>
      <p:sp>
        <p:nvSpPr>
          <p:cNvPr id="14" name="Овальная выноска 13"/>
          <p:cNvSpPr/>
          <p:nvPr/>
        </p:nvSpPr>
        <p:spPr>
          <a:xfrm>
            <a:off x="2771800" y="1484784"/>
            <a:ext cx="6120680" cy="1080120"/>
          </a:xfrm>
          <a:prstGeom prst="wedgeEllipseCallout">
            <a:avLst>
              <a:gd name="adj1" fmla="val -59333"/>
              <a:gd name="adj2" fmla="val 42066"/>
            </a:avLst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Footer Placeholder 4"/>
          <p:cNvSpPr txBox="1">
            <a:spLocks/>
          </p:cNvSpPr>
          <p:nvPr/>
        </p:nvSpPr>
        <p:spPr>
          <a:xfrm>
            <a:off x="1907704" y="6453336"/>
            <a:ext cx="7093452" cy="19037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1200" dirty="0" smtClean="0"/>
              <a:t>IP Management and Technology Commercialization in CIS Countries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,®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Leaders and Laggards Matrix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1844824"/>
            <a:ext cx="5832648" cy="388843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1844824"/>
            <a:ext cx="2952328" cy="20162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3861048"/>
            <a:ext cx="2880320" cy="187220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932040" y="1844824"/>
            <a:ext cx="2880320" cy="2016224"/>
          </a:xfrm>
          <a:prstGeom prst="rect">
            <a:avLst/>
          </a:prstGeom>
          <a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427984" y="6021288"/>
            <a:ext cx="1435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inventors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2843808" y="5805264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Laggards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084168" y="5805264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Leaders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83568" y="2780928"/>
            <a:ext cx="461665" cy="216982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Products &amp; Services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403648" y="4365104"/>
            <a:ext cx="461665" cy="105413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Laggards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331640" y="2348880"/>
            <a:ext cx="461665" cy="92589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Leaders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5292080" y="2276872"/>
            <a:ext cx="2304256" cy="3024336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084168" y="2636912"/>
            <a:ext cx="738664" cy="222112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3600" dirty="0" smtClean="0"/>
              <a:t>Preferable</a:t>
            </a:r>
            <a:endParaRPr lang="ru-RU" sz="3600" dirty="0"/>
          </a:p>
        </p:txBody>
      </p:sp>
      <p:sp>
        <p:nvSpPr>
          <p:cNvPr id="18" name="Oval 29"/>
          <p:cNvSpPr/>
          <p:nvPr/>
        </p:nvSpPr>
        <p:spPr>
          <a:xfrm>
            <a:off x="8286776" y="214290"/>
            <a:ext cx="571504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7</a:t>
            </a:r>
            <a:endParaRPr lang="ru-RU" dirty="0"/>
          </a:p>
        </p:txBody>
      </p:sp>
      <p:sp>
        <p:nvSpPr>
          <p:cNvPr id="19" name="Footer Placeholder 4"/>
          <p:cNvSpPr txBox="1">
            <a:spLocks/>
          </p:cNvSpPr>
          <p:nvPr/>
        </p:nvSpPr>
        <p:spPr>
          <a:xfrm>
            <a:off x="1907704" y="6453336"/>
            <a:ext cx="7093452" cy="19037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1200" dirty="0" smtClean="0"/>
              <a:t>IP Management and Technology Commercialization in CIS Countries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,®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http://radi-tech.org.ua/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792088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29"/>
          <p:cNvSpPr/>
          <p:nvPr/>
        </p:nvSpPr>
        <p:spPr>
          <a:xfrm>
            <a:off x="8286776" y="214290"/>
            <a:ext cx="571504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8</a:t>
            </a:r>
            <a:endParaRPr lang="ru-RU" dirty="0"/>
          </a:p>
        </p:txBody>
      </p:sp>
      <p:sp>
        <p:nvSpPr>
          <p:cNvPr id="9" name="Footer Placeholder 4"/>
          <p:cNvSpPr txBox="1">
            <a:spLocks/>
          </p:cNvSpPr>
          <p:nvPr/>
        </p:nvSpPr>
        <p:spPr>
          <a:xfrm>
            <a:off x="1907704" y="6453336"/>
            <a:ext cx="7093452" cy="190374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sz="1200" dirty="0" smtClean="0"/>
              <a:t>IP Management and Technology Commercialization in CIS Countries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,®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2011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34l">
  <a:themeElements>
    <a:clrScheme name="134TGp_report_diagram 2">
      <a:dk1>
        <a:srgbClr val="23387D"/>
      </a:dk1>
      <a:lt1>
        <a:srgbClr val="FFFFFF"/>
      </a:lt1>
      <a:dk2>
        <a:srgbClr val="1A3D97"/>
      </a:dk2>
      <a:lt2>
        <a:srgbClr val="DDDDDD"/>
      </a:lt2>
      <a:accent1>
        <a:srgbClr val="4972BB"/>
      </a:accent1>
      <a:accent2>
        <a:srgbClr val="6A99D8"/>
      </a:accent2>
      <a:accent3>
        <a:srgbClr val="FFFFFF"/>
      </a:accent3>
      <a:accent4>
        <a:srgbClr val="1C2E6A"/>
      </a:accent4>
      <a:accent5>
        <a:srgbClr val="B1BCDA"/>
      </a:accent5>
      <a:accent6>
        <a:srgbClr val="5F8AC4"/>
      </a:accent6>
      <a:hlink>
        <a:srgbClr val="96B1E6"/>
      </a:hlink>
      <a:folHlink>
        <a:srgbClr val="99C25C"/>
      </a:folHlink>
    </a:clrScheme>
    <a:fontScheme name="134TGp_report_diagram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34TGp_report_diagram 1">
        <a:dk1>
          <a:srgbClr val="1D4940"/>
        </a:dk1>
        <a:lt1>
          <a:srgbClr val="FFFFFF"/>
        </a:lt1>
        <a:dk2>
          <a:srgbClr val="3F716F"/>
        </a:dk2>
        <a:lt2>
          <a:srgbClr val="DDDDDD"/>
        </a:lt2>
        <a:accent1>
          <a:srgbClr val="669E86"/>
        </a:accent1>
        <a:accent2>
          <a:srgbClr val="A2CAB4"/>
        </a:accent2>
        <a:accent3>
          <a:srgbClr val="FFFFFF"/>
        </a:accent3>
        <a:accent4>
          <a:srgbClr val="173D35"/>
        </a:accent4>
        <a:accent5>
          <a:srgbClr val="B8CCC3"/>
        </a:accent5>
        <a:accent6>
          <a:srgbClr val="92B7A3"/>
        </a:accent6>
        <a:hlink>
          <a:srgbClr val="8CA35F"/>
        </a:hlink>
        <a:folHlink>
          <a:srgbClr val="C1B05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4TGp_report_diagram 2">
        <a:dk1>
          <a:srgbClr val="23387D"/>
        </a:dk1>
        <a:lt1>
          <a:srgbClr val="FFFFFF"/>
        </a:lt1>
        <a:dk2>
          <a:srgbClr val="1A3D97"/>
        </a:dk2>
        <a:lt2>
          <a:srgbClr val="DDDDDD"/>
        </a:lt2>
        <a:accent1>
          <a:srgbClr val="4972BB"/>
        </a:accent1>
        <a:accent2>
          <a:srgbClr val="6A99D8"/>
        </a:accent2>
        <a:accent3>
          <a:srgbClr val="FFFFFF"/>
        </a:accent3>
        <a:accent4>
          <a:srgbClr val="1C2E6A"/>
        </a:accent4>
        <a:accent5>
          <a:srgbClr val="B1BCDA"/>
        </a:accent5>
        <a:accent6>
          <a:srgbClr val="5F8AC4"/>
        </a:accent6>
        <a:hlink>
          <a:srgbClr val="96B1E6"/>
        </a:hlink>
        <a:folHlink>
          <a:srgbClr val="99C25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4TGp_report_diagram 3">
        <a:dk1>
          <a:srgbClr val="23387D"/>
        </a:dk1>
        <a:lt1>
          <a:srgbClr val="FFFFFF"/>
        </a:lt1>
        <a:dk2>
          <a:srgbClr val="1A3D97"/>
        </a:dk2>
        <a:lt2>
          <a:srgbClr val="DDDDDD"/>
        </a:lt2>
        <a:accent1>
          <a:srgbClr val="6E51A7"/>
        </a:accent1>
        <a:accent2>
          <a:srgbClr val="8C8EE0"/>
        </a:accent2>
        <a:accent3>
          <a:srgbClr val="FFFFFF"/>
        </a:accent3>
        <a:accent4>
          <a:srgbClr val="1C2E6A"/>
        </a:accent4>
        <a:accent5>
          <a:srgbClr val="BAB3D0"/>
        </a:accent5>
        <a:accent6>
          <a:srgbClr val="7E80CB"/>
        </a:accent6>
        <a:hlink>
          <a:srgbClr val="96B1E6"/>
        </a:hlink>
        <a:folHlink>
          <a:srgbClr val="7BB3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cdb2004134l</Template>
  <TotalTime>2424</TotalTime>
  <Words>600</Words>
  <Application>Microsoft Office PowerPoint</Application>
  <PresentationFormat>Экран (4:3)</PresentationFormat>
  <Paragraphs>118</Paragraphs>
  <Slides>16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cdb2004134l</vt:lpstr>
      <vt:lpstr>Image</vt:lpstr>
      <vt:lpstr>Clip</vt:lpstr>
      <vt:lpstr>  Technology  Commercialization</vt:lpstr>
      <vt:lpstr>7 ?s  any researcher should answer to assess his/her  research</vt:lpstr>
      <vt:lpstr>4 Levels  of state for  Technology Commercialization  </vt:lpstr>
      <vt:lpstr>Patents of IOP researchers</vt:lpstr>
      <vt:lpstr>4 Levels  of state for  Technology Commercialization  </vt:lpstr>
      <vt:lpstr>Current state: handwheel that hard to stop</vt:lpstr>
      <vt:lpstr>……..a long way to go</vt:lpstr>
      <vt:lpstr>Leaders and Laggards Matrix</vt:lpstr>
      <vt:lpstr>http://radi-tech.org.ua/</vt:lpstr>
      <vt:lpstr>Technology Attractiveness Matrix</vt:lpstr>
      <vt:lpstr>Use free Web resources</vt:lpstr>
      <vt:lpstr>IOP’s Official e-Market Place </vt:lpstr>
      <vt:lpstr>Business Portal</vt:lpstr>
      <vt:lpstr>Virtual Team Spaces Technique</vt:lpstr>
      <vt:lpstr>Joint TechXFer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Template</dc:title>
  <dc:creator>Leader</dc:creator>
  <cp:lastModifiedBy>Maestro</cp:lastModifiedBy>
  <cp:revision>268</cp:revision>
  <dcterms:created xsi:type="dcterms:W3CDTF">2009-11-03T12:51:26Z</dcterms:created>
  <dcterms:modified xsi:type="dcterms:W3CDTF">2011-03-27T18:01:58Z</dcterms:modified>
</cp:coreProperties>
</file>