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handoutMasterIdLst>
    <p:handoutMasterId r:id="rId25"/>
  </p:handoutMasterIdLst>
  <p:sldIdLst>
    <p:sldId id="256" r:id="rId2"/>
    <p:sldId id="291" r:id="rId3"/>
    <p:sldId id="292" r:id="rId4"/>
    <p:sldId id="316" r:id="rId5"/>
    <p:sldId id="317" r:id="rId6"/>
    <p:sldId id="315" r:id="rId7"/>
    <p:sldId id="283" r:id="rId8"/>
    <p:sldId id="281" r:id="rId9"/>
    <p:sldId id="290" r:id="rId10"/>
    <p:sldId id="318" r:id="rId11"/>
    <p:sldId id="320" r:id="rId12"/>
    <p:sldId id="304" r:id="rId13"/>
    <p:sldId id="319" r:id="rId14"/>
    <p:sldId id="303" r:id="rId15"/>
    <p:sldId id="305" r:id="rId16"/>
    <p:sldId id="306" r:id="rId17"/>
    <p:sldId id="307" r:id="rId18"/>
    <p:sldId id="308" r:id="rId19"/>
    <p:sldId id="321" r:id="rId20"/>
    <p:sldId id="309" r:id="rId21"/>
    <p:sldId id="310" r:id="rId22"/>
    <p:sldId id="302"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12" autoAdjust="0"/>
  </p:normalViewPr>
  <p:slideViewPr>
    <p:cSldViewPr>
      <p:cViewPr varScale="1">
        <p:scale>
          <a:sx n="65" d="100"/>
          <a:sy n="65" d="100"/>
        </p:scale>
        <p:origin x="-82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9831E91-80B6-491B-B192-A15AE64AF179}" type="datetimeFigureOut">
              <a:rPr lang="en-US" smtClean="0"/>
              <a:pPr/>
              <a:t>3/28/2011</a:t>
            </a:fld>
            <a:endParaRPr lang="en-IE"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E01D7E-367B-4C7F-819E-5DD391F98757}" type="slidenum">
              <a:rPr lang="en-IE" smtClean="0"/>
              <a:pPr/>
              <a:t>‹#›</a:t>
            </a:fld>
            <a:endParaRPr lang="en-IE"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0DC620-C425-43FE-A2D9-A2E45F828A47}" type="datetimeFigureOut">
              <a:rPr lang="en-US" smtClean="0"/>
              <a:pPr/>
              <a:t>3/28/2011</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8F81EC-A459-4667-9D4D-4A3AB0305BF6}" type="slidenum">
              <a:rPr lang="en-IE" smtClean="0"/>
              <a:pPr/>
              <a:t>‹#›</a:t>
            </a:fld>
            <a:endParaRPr lang="en-I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4A370FE4-4BDE-4D90-9FBE-8FB16CE417A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3B7FF4-18E6-4787-BDA0-78D30FB11CD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2DB6AB-7D6D-4E78-8137-46DD8D852D1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A57210D-A849-42F5-ADB5-C962CF1DD92E}" type="slidenum">
              <a:rPr lang="en-US" smtClean="0"/>
              <a:pPr/>
              <a:t>‹#›</a:t>
            </a:fld>
            <a:endParaRPr lang="en-US" dirty="0"/>
          </a:p>
        </p:txBody>
      </p:sp>
      <p:pic>
        <p:nvPicPr>
          <p:cNvPr id="7" name="Picture 21" descr="European Flag"/>
          <p:cNvPicPr>
            <a:picLocks noChangeAspect="1" noChangeArrowheads="1"/>
          </p:cNvPicPr>
          <p:nvPr userDrawn="1"/>
        </p:nvPicPr>
        <p:blipFill>
          <a:blip r:embed="rId2" cstate="print"/>
          <a:srcRect/>
          <a:stretch>
            <a:fillRect/>
          </a:stretch>
        </p:blipFill>
        <p:spPr bwMode="auto">
          <a:xfrm>
            <a:off x="7929586" y="6215082"/>
            <a:ext cx="723900" cy="481013"/>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CC9CAB4-3D7B-4BCD-8629-EBA4FAF44107}"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E1D1684-5787-417B-88AA-DB4B49EE022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4EBD3DA-1768-4E7F-BA01-7DAF0CC762F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84BB08F-90B2-4BA5-BAA7-73957EDE80C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0B4EA0B-E83B-4018-B3BE-0A0A142FC26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C90375D-BD71-455E-96FF-FD97890C92B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AD4C3094-AFEE-4EC6-B32C-8EC7E310FA9E}"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B704A99-DB64-4DB2-8672-F063EE3AA6DF}"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sv-SE" sz="3200" dirty="0" smtClean="0"/>
              <a:t>IP Commercialisation</a:t>
            </a:r>
            <a:br>
              <a:rPr lang="sv-SE" sz="3200" dirty="0" smtClean="0"/>
            </a:br>
            <a:endParaRPr lang="en-US" sz="3200" dirty="0"/>
          </a:p>
        </p:txBody>
      </p:sp>
      <p:sp>
        <p:nvSpPr>
          <p:cNvPr id="2051" name="Rectangle 3"/>
          <p:cNvSpPr>
            <a:spLocks noGrp="1" noChangeArrowheads="1"/>
          </p:cNvSpPr>
          <p:nvPr>
            <p:ph type="subTitle" idx="1"/>
          </p:nvPr>
        </p:nvSpPr>
        <p:spPr/>
        <p:txBody>
          <a:bodyPr/>
          <a:lstStyle/>
          <a:p>
            <a:r>
              <a:rPr lang="en-US" i="1" dirty="0" smtClean="0"/>
              <a:t>“InnoEnterprise Project”</a:t>
            </a:r>
          </a:p>
          <a:p>
            <a:r>
              <a:rPr lang="en-US" i="1" dirty="0" smtClean="0"/>
              <a:t>Declan Gordon Carroll</a:t>
            </a:r>
            <a:endParaRPr lang="en-US"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What is required</a:t>
            </a:r>
            <a:endParaRPr lang="en-IE" dirty="0"/>
          </a:p>
        </p:txBody>
      </p:sp>
      <p:sp>
        <p:nvSpPr>
          <p:cNvPr id="3" name="Content Placeholder 2"/>
          <p:cNvSpPr>
            <a:spLocks noGrp="1"/>
          </p:cNvSpPr>
          <p:nvPr>
            <p:ph idx="1"/>
          </p:nvPr>
        </p:nvSpPr>
        <p:spPr/>
        <p:txBody>
          <a:bodyPr/>
          <a:lstStyle/>
          <a:p>
            <a:r>
              <a:rPr lang="en-IE" dirty="0" smtClean="0"/>
              <a:t>Match between market opportunities and technological solutions;</a:t>
            </a:r>
          </a:p>
          <a:p>
            <a:r>
              <a:rPr lang="en-IE" dirty="0" smtClean="0"/>
              <a:t>Key is that technology is only one part of the solution;</a:t>
            </a:r>
          </a:p>
          <a:p>
            <a:r>
              <a:rPr lang="en-IE" dirty="0" smtClean="0"/>
              <a:t>Those that will buy your technology are not interested in it, purely want the benefits it will bring;</a:t>
            </a:r>
          </a:p>
          <a:p>
            <a:r>
              <a:rPr lang="en-IE" dirty="0" smtClean="0"/>
              <a:t>Need therefore to understand what the potential customers are looking for and supply it.</a:t>
            </a:r>
            <a:endParaRPr lang="en-IE"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Marketing</a:t>
            </a:r>
            <a:endParaRPr lang="en-IE" dirty="0"/>
          </a:p>
        </p:txBody>
      </p:sp>
      <p:sp>
        <p:nvSpPr>
          <p:cNvPr id="3" name="Content Placeholder 2"/>
          <p:cNvSpPr>
            <a:spLocks noGrp="1"/>
          </p:cNvSpPr>
          <p:nvPr>
            <p:ph idx="1"/>
          </p:nvPr>
        </p:nvSpPr>
        <p:spPr/>
        <p:txBody>
          <a:bodyPr>
            <a:normAutofit fontScale="92500" lnSpcReduction="10000"/>
          </a:bodyPr>
          <a:lstStyle/>
          <a:p>
            <a:r>
              <a:rPr lang="en-GB" dirty="0" smtClean="0"/>
              <a:t>Marketing is the Management Process for identifying, anticipating and satisfying customer needs </a:t>
            </a:r>
            <a:r>
              <a:rPr lang="en-GB" dirty="0" smtClean="0"/>
              <a:t>profitability!  So its about satisfying demand</a:t>
            </a:r>
          </a:p>
          <a:p>
            <a:r>
              <a:rPr lang="en-GB" dirty="0" smtClean="0"/>
              <a:t>Move from a product orientation to a market led orientation;</a:t>
            </a:r>
          </a:p>
          <a:p>
            <a:pPr lvl="1"/>
            <a:r>
              <a:rPr lang="en-GB" dirty="0" smtClean="0"/>
              <a:t>Define </a:t>
            </a:r>
            <a:r>
              <a:rPr lang="en-GB" dirty="0" smtClean="0"/>
              <a:t>the </a:t>
            </a:r>
            <a:r>
              <a:rPr lang="en-GB" dirty="0" smtClean="0"/>
              <a:t>problem</a:t>
            </a:r>
          </a:p>
          <a:p>
            <a:pPr lvl="1"/>
            <a:r>
              <a:rPr lang="en-GB" dirty="0" smtClean="0"/>
              <a:t>Set </a:t>
            </a:r>
            <a:r>
              <a:rPr lang="en-GB" dirty="0" smtClean="0"/>
              <a:t>research </a:t>
            </a:r>
            <a:r>
              <a:rPr lang="en-GB" dirty="0" smtClean="0"/>
              <a:t>objectives</a:t>
            </a:r>
          </a:p>
          <a:p>
            <a:pPr lvl="1"/>
            <a:r>
              <a:rPr lang="en-GB" dirty="0" smtClean="0"/>
              <a:t>Design </a:t>
            </a:r>
            <a:r>
              <a:rPr lang="en-GB" dirty="0" smtClean="0"/>
              <a:t>the research </a:t>
            </a:r>
            <a:r>
              <a:rPr lang="en-GB" dirty="0" smtClean="0"/>
              <a:t>process</a:t>
            </a:r>
          </a:p>
          <a:p>
            <a:pPr lvl="1"/>
            <a:r>
              <a:rPr lang="en-GB" dirty="0" smtClean="0"/>
              <a:t>Undertake </a:t>
            </a:r>
            <a:r>
              <a:rPr lang="en-GB" dirty="0" smtClean="0"/>
              <a:t>the </a:t>
            </a:r>
            <a:r>
              <a:rPr lang="en-GB" dirty="0" smtClean="0"/>
              <a:t>fieldwork</a:t>
            </a:r>
          </a:p>
          <a:p>
            <a:pPr lvl="1"/>
            <a:r>
              <a:rPr lang="en-GB" dirty="0" smtClean="0"/>
              <a:t>Analyse </a:t>
            </a:r>
            <a:r>
              <a:rPr lang="en-GB" dirty="0" smtClean="0"/>
              <a:t>the </a:t>
            </a:r>
            <a:r>
              <a:rPr lang="en-GB" dirty="0" smtClean="0"/>
              <a:t>data</a:t>
            </a:r>
          </a:p>
          <a:p>
            <a:pPr lvl="1"/>
            <a:r>
              <a:rPr lang="en-GB" dirty="0" smtClean="0"/>
              <a:t>Present </a:t>
            </a:r>
            <a:r>
              <a:rPr lang="en-GB" dirty="0" smtClean="0"/>
              <a:t>the findings</a:t>
            </a:r>
          </a:p>
          <a:p>
            <a:endParaRPr lang="en-IE"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A Process </a:t>
            </a:r>
            <a:r>
              <a:rPr lang="en-IE" dirty="0" smtClean="0"/>
              <a:t>Methodology</a:t>
            </a:r>
            <a:endParaRPr lang="en-IE" dirty="0"/>
          </a:p>
        </p:txBody>
      </p:sp>
      <p:sp>
        <p:nvSpPr>
          <p:cNvPr id="3" name="Content Placeholder 2"/>
          <p:cNvSpPr>
            <a:spLocks noGrp="1"/>
          </p:cNvSpPr>
          <p:nvPr>
            <p:ph idx="1"/>
          </p:nvPr>
        </p:nvSpPr>
        <p:spPr/>
        <p:txBody>
          <a:bodyPr/>
          <a:lstStyle/>
          <a:p>
            <a:r>
              <a:rPr lang="en-IE" dirty="0" smtClean="0"/>
              <a:t>Pre-Research Analysis;</a:t>
            </a:r>
          </a:p>
          <a:p>
            <a:r>
              <a:rPr lang="en-IE" dirty="0" smtClean="0"/>
              <a:t>Research Process;</a:t>
            </a:r>
          </a:p>
          <a:p>
            <a:r>
              <a:rPr lang="en-IE" dirty="0" smtClean="0"/>
              <a:t>Feasibility Study &amp; Business Planning;</a:t>
            </a:r>
          </a:p>
          <a:p>
            <a:r>
              <a:rPr lang="en-IE" dirty="0" smtClean="0"/>
              <a:t>Marketing, Negotiation &amp; Contracting or</a:t>
            </a:r>
          </a:p>
          <a:p>
            <a:r>
              <a:rPr lang="en-IE" dirty="0" smtClean="0"/>
              <a:t>Resource Acquisition &amp; Implementation </a:t>
            </a:r>
            <a:endParaRPr lang="en-IE" dirty="0"/>
          </a:p>
        </p:txBody>
      </p:sp>
      <p:sp>
        <p:nvSpPr>
          <p:cNvPr id="4" name="Slide Number Placeholder 3"/>
          <p:cNvSpPr>
            <a:spLocks noGrp="1"/>
          </p:cNvSpPr>
          <p:nvPr>
            <p:ph type="sldNum" sz="quarter" idx="12"/>
          </p:nvPr>
        </p:nvSpPr>
        <p:spPr/>
        <p:txBody>
          <a:bodyPr/>
          <a:lstStyle/>
          <a:p>
            <a:fld id="{994E6CC6-DACB-46CF-B5B5-76CBA49BB16F}" type="slidenum">
              <a:rPr lang="el-GR" smtClean="0"/>
              <a:pPr/>
              <a:t>12</a:t>
            </a:fld>
            <a:endParaRPr lang="el-G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What about existing Technologies</a:t>
            </a:r>
            <a:endParaRPr lang="en-IE" dirty="0"/>
          </a:p>
        </p:txBody>
      </p:sp>
      <p:sp>
        <p:nvSpPr>
          <p:cNvPr id="3" name="Content Placeholder 2"/>
          <p:cNvSpPr>
            <a:spLocks noGrp="1"/>
          </p:cNvSpPr>
          <p:nvPr>
            <p:ph idx="1"/>
          </p:nvPr>
        </p:nvSpPr>
        <p:spPr/>
        <p:txBody>
          <a:bodyPr/>
          <a:lstStyle/>
          <a:p>
            <a:r>
              <a:rPr lang="en-IE" dirty="0" smtClean="0"/>
              <a:t>“If I were you I would not start from here anyway!”</a:t>
            </a:r>
          </a:p>
          <a:p>
            <a:r>
              <a:rPr lang="en-IE" dirty="0" smtClean="0"/>
              <a:t>Group by Sector/Industry/Applications</a:t>
            </a:r>
          </a:p>
          <a:p>
            <a:r>
              <a:rPr lang="en-IE" dirty="0" smtClean="0"/>
              <a:t>Analyse these areas for opportunities</a:t>
            </a:r>
          </a:p>
          <a:p>
            <a:r>
              <a:rPr lang="en-IE" dirty="0" smtClean="0"/>
              <a:t>Try find a match between these opportunities</a:t>
            </a:r>
          </a:p>
          <a:p>
            <a:r>
              <a:rPr lang="en-IE" dirty="0" smtClean="0"/>
              <a:t>If there is no match or one that can be achieved without major revision……..</a:t>
            </a:r>
          </a:p>
          <a:p>
            <a:r>
              <a:rPr lang="en-IE" dirty="0" smtClean="0"/>
              <a:t>Abandon them and start again from an applied perspective through identifying real opportunities and designing to meet these opportunities.</a:t>
            </a:r>
          </a:p>
          <a:p>
            <a:endParaRPr lang="en-IE"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IE" sz="3600" dirty="0" smtClean="0"/>
              <a:t>Process Methodology (Spin-Outs &amp; Start-Ups )</a:t>
            </a:r>
            <a:endParaRPr lang="en-IE" sz="3600" dirty="0"/>
          </a:p>
        </p:txBody>
      </p:sp>
      <p:sp>
        <p:nvSpPr>
          <p:cNvPr id="4" name="Slide Number Placeholder 3"/>
          <p:cNvSpPr>
            <a:spLocks noGrp="1"/>
          </p:cNvSpPr>
          <p:nvPr>
            <p:ph type="sldNum" sz="quarter" idx="12"/>
          </p:nvPr>
        </p:nvSpPr>
        <p:spPr/>
        <p:txBody>
          <a:bodyPr/>
          <a:lstStyle/>
          <a:p>
            <a:fld id="{994E6CC6-DACB-46CF-B5B5-76CBA49BB16F}" type="slidenum">
              <a:rPr lang="el-GR" smtClean="0"/>
              <a:pPr/>
              <a:t>14</a:t>
            </a:fld>
            <a:endParaRPr lang="el-GR"/>
          </a:p>
        </p:txBody>
      </p:sp>
      <p:grpSp>
        <p:nvGrpSpPr>
          <p:cNvPr id="2" name="Group 2"/>
          <p:cNvGrpSpPr>
            <a:grpSpLocks/>
          </p:cNvGrpSpPr>
          <p:nvPr/>
        </p:nvGrpSpPr>
        <p:grpSpPr bwMode="auto">
          <a:xfrm>
            <a:off x="1475656" y="1988840"/>
            <a:ext cx="5829300" cy="3495675"/>
            <a:chOff x="1409" y="4992"/>
            <a:chExt cx="9180" cy="5506"/>
          </a:xfrm>
        </p:grpSpPr>
        <p:grpSp>
          <p:nvGrpSpPr>
            <p:cNvPr id="3" name="Group 3"/>
            <p:cNvGrpSpPr>
              <a:grpSpLocks/>
            </p:cNvGrpSpPr>
            <p:nvPr/>
          </p:nvGrpSpPr>
          <p:grpSpPr bwMode="auto">
            <a:xfrm>
              <a:off x="1409" y="6322"/>
              <a:ext cx="3766" cy="2537"/>
              <a:chOff x="1410" y="7933"/>
              <a:chExt cx="1740" cy="1635"/>
            </a:xfrm>
          </p:grpSpPr>
          <p:cxnSp>
            <p:nvCxnSpPr>
              <p:cNvPr id="64516" name="AutoShape 4"/>
              <p:cNvCxnSpPr>
                <a:cxnSpLocks noChangeShapeType="1"/>
              </p:cNvCxnSpPr>
              <p:nvPr/>
            </p:nvCxnSpPr>
            <p:spPr bwMode="auto">
              <a:xfrm>
                <a:off x="1410" y="7933"/>
                <a:ext cx="1740" cy="0"/>
              </a:xfrm>
              <a:prstGeom prst="straightConnector1">
                <a:avLst/>
              </a:prstGeom>
              <a:noFill/>
              <a:ln w="9525">
                <a:solidFill>
                  <a:srgbClr val="000000"/>
                </a:solidFill>
                <a:round/>
                <a:headEnd/>
                <a:tailEnd/>
              </a:ln>
            </p:spPr>
          </p:cxnSp>
          <p:cxnSp>
            <p:nvCxnSpPr>
              <p:cNvPr id="64517" name="AutoShape 5"/>
              <p:cNvCxnSpPr>
                <a:cxnSpLocks noChangeShapeType="1"/>
              </p:cNvCxnSpPr>
              <p:nvPr/>
            </p:nvCxnSpPr>
            <p:spPr bwMode="auto">
              <a:xfrm>
                <a:off x="3150" y="7933"/>
                <a:ext cx="0" cy="480"/>
              </a:xfrm>
              <a:prstGeom prst="straightConnector1">
                <a:avLst/>
              </a:prstGeom>
              <a:noFill/>
              <a:ln w="9525">
                <a:solidFill>
                  <a:srgbClr val="000000"/>
                </a:solidFill>
                <a:round/>
                <a:headEnd/>
                <a:tailEnd/>
              </a:ln>
            </p:spPr>
          </p:cxnSp>
          <p:cxnSp>
            <p:nvCxnSpPr>
              <p:cNvPr id="64518" name="AutoShape 6"/>
              <p:cNvCxnSpPr>
                <a:cxnSpLocks noChangeShapeType="1"/>
              </p:cNvCxnSpPr>
              <p:nvPr/>
            </p:nvCxnSpPr>
            <p:spPr bwMode="auto">
              <a:xfrm>
                <a:off x="1410" y="7933"/>
                <a:ext cx="0" cy="1635"/>
              </a:xfrm>
              <a:prstGeom prst="straightConnector1">
                <a:avLst/>
              </a:prstGeom>
              <a:noFill/>
              <a:ln w="9525">
                <a:solidFill>
                  <a:srgbClr val="000000"/>
                </a:solidFill>
                <a:round/>
                <a:headEnd/>
                <a:tailEnd/>
              </a:ln>
            </p:spPr>
          </p:cxnSp>
          <p:cxnSp>
            <p:nvCxnSpPr>
              <p:cNvPr id="64519" name="AutoShape 7"/>
              <p:cNvCxnSpPr>
                <a:cxnSpLocks noChangeShapeType="1"/>
              </p:cNvCxnSpPr>
              <p:nvPr/>
            </p:nvCxnSpPr>
            <p:spPr bwMode="auto">
              <a:xfrm>
                <a:off x="1410" y="9568"/>
                <a:ext cx="1740" cy="0"/>
              </a:xfrm>
              <a:prstGeom prst="straightConnector1">
                <a:avLst/>
              </a:prstGeom>
              <a:noFill/>
              <a:ln w="9525">
                <a:solidFill>
                  <a:srgbClr val="000000"/>
                </a:solidFill>
                <a:round/>
                <a:headEnd/>
                <a:tailEnd/>
              </a:ln>
            </p:spPr>
          </p:cxnSp>
          <p:cxnSp>
            <p:nvCxnSpPr>
              <p:cNvPr id="64520" name="AutoShape 8"/>
              <p:cNvCxnSpPr>
                <a:cxnSpLocks noChangeShapeType="1"/>
              </p:cNvCxnSpPr>
              <p:nvPr/>
            </p:nvCxnSpPr>
            <p:spPr bwMode="auto">
              <a:xfrm flipV="1">
                <a:off x="3150" y="9013"/>
                <a:ext cx="0" cy="555"/>
              </a:xfrm>
              <a:prstGeom prst="straightConnector1">
                <a:avLst/>
              </a:prstGeom>
              <a:noFill/>
              <a:ln w="9525">
                <a:solidFill>
                  <a:srgbClr val="000000"/>
                </a:solidFill>
                <a:round/>
                <a:headEnd/>
                <a:tailEnd/>
              </a:ln>
            </p:spPr>
          </p:cxnSp>
          <p:cxnSp>
            <p:nvCxnSpPr>
              <p:cNvPr id="64521" name="AutoShape 9"/>
              <p:cNvCxnSpPr>
                <a:cxnSpLocks noChangeShapeType="1"/>
              </p:cNvCxnSpPr>
              <p:nvPr/>
            </p:nvCxnSpPr>
            <p:spPr bwMode="auto">
              <a:xfrm flipH="1">
                <a:off x="2670" y="9013"/>
                <a:ext cx="480" cy="0"/>
              </a:xfrm>
              <a:prstGeom prst="straightConnector1">
                <a:avLst/>
              </a:prstGeom>
              <a:noFill/>
              <a:ln w="9525">
                <a:solidFill>
                  <a:srgbClr val="000000"/>
                </a:solidFill>
                <a:round/>
                <a:headEnd/>
                <a:tailEnd/>
              </a:ln>
            </p:spPr>
          </p:cxnSp>
          <p:cxnSp>
            <p:nvCxnSpPr>
              <p:cNvPr id="64522" name="AutoShape 10"/>
              <p:cNvCxnSpPr>
                <a:cxnSpLocks noChangeShapeType="1"/>
              </p:cNvCxnSpPr>
              <p:nvPr/>
            </p:nvCxnSpPr>
            <p:spPr bwMode="auto">
              <a:xfrm flipV="1">
                <a:off x="2670" y="8413"/>
                <a:ext cx="0" cy="600"/>
              </a:xfrm>
              <a:prstGeom prst="straightConnector1">
                <a:avLst/>
              </a:prstGeom>
              <a:noFill/>
              <a:ln w="9525">
                <a:solidFill>
                  <a:srgbClr val="000000"/>
                </a:solidFill>
                <a:round/>
                <a:headEnd/>
                <a:tailEnd/>
              </a:ln>
            </p:spPr>
          </p:cxnSp>
          <p:cxnSp>
            <p:nvCxnSpPr>
              <p:cNvPr id="64523" name="AutoShape 11"/>
              <p:cNvCxnSpPr>
                <a:cxnSpLocks noChangeShapeType="1"/>
              </p:cNvCxnSpPr>
              <p:nvPr/>
            </p:nvCxnSpPr>
            <p:spPr bwMode="auto">
              <a:xfrm>
                <a:off x="2670" y="8413"/>
                <a:ext cx="480" cy="0"/>
              </a:xfrm>
              <a:prstGeom prst="straightConnector1">
                <a:avLst/>
              </a:prstGeom>
              <a:noFill/>
              <a:ln w="9525">
                <a:solidFill>
                  <a:srgbClr val="000000"/>
                </a:solidFill>
                <a:round/>
                <a:headEnd/>
                <a:tailEnd/>
              </a:ln>
            </p:spPr>
          </p:cxnSp>
        </p:grpSp>
        <p:sp>
          <p:nvSpPr>
            <p:cNvPr id="64524" name="AutoShape 12"/>
            <p:cNvSpPr>
              <a:spLocks noChangeArrowheads="1"/>
            </p:cNvSpPr>
            <p:nvPr/>
          </p:nvSpPr>
          <p:spPr bwMode="auto">
            <a:xfrm>
              <a:off x="4320" y="6022"/>
              <a:ext cx="3825" cy="3271"/>
            </a:xfrm>
            <a:prstGeom prst="leftRightArrowCallout">
              <a:avLst>
                <a:gd name="adj1" fmla="val 25000"/>
                <a:gd name="adj2" fmla="val 25000"/>
                <a:gd name="adj3" fmla="val 14617"/>
                <a:gd name="adj4" fmla="val 50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IE" sz="1100" b="0" i="0" u="sng" strike="noStrike" cap="none" normalizeH="0" baseline="0" dirty="0" smtClean="0">
                  <a:ln>
                    <a:noFill/>
                  </a:ln>
                  <a:solidFill>
                    <a:schemeClr val="tx1"/>
                  </a:solidFill>
                  <a:effectLst/>
                  <a:latin typeface="Calibri" pitchFamily="34" charset="0"/>
                  <a:cs typeface="Arial" pitchFamily="34" charset="0"/>
                </a:rPr>
                <a:t>Design</a:t>
              </a:r>
            </a:p>
            <a:p>
              <a:pPr marR="0" defTabSz="914400" eaLnBrk="1" latinLnBrk="0" hangingPunct="1">
                <a:lnSpc>
                  <a:spcPct val="100000"/>
                </a:lnSpc>
                <a:spcBef>
                  <a:spcPts val="0"/>
                </a:spcBef>
                <a:spcAft>
                  <a:spcPts val="0"/>
                </a:spcAft>
                <a:buClrTx/>
                <a:buSzTx/>
                <a:tabLst/>
              </a:pPr>
              <a:endParaRPr lang="en-US" sz="1000" dirty="0" smtClean="0"/>
            </a:p>
          </p:txBody>
        </p:sp>
        <p:grpSp>
          <p:nvGrpSpPr>
            <p:cNvPr id="6" name="Group 13"/>
            <p:cNvGrpSpPr>
              <a:grpSpLocks/>
            </p:cNvGrpSpPr>
            <p:nvPr/>
          </p:nvGrpSpPr>
          <p:grpSpPr bwMode="auto">
            <a:xfrm>
              <a:off x="7380" y="6322"/>
              <a:ext cx="3209" cy="2538"/>
              <a:chOff x="6915" y="7933"/>
              <a:chExt cx="3674" cy="2538"/>
            </a:xfrm>
          </p:grpSpPr>
          <p:cxnSp>
            <p:nvCxnSpPr>
              <p:cNvPr id="64526" name="AutoShape 14"/>
              <p:cNvCxnSpPr>
                <a:cxnSpLocks noChangeShapeType="1"/>
              </p:cNvCxnSpPr>
              <p:nvPr/>
            </p:nvCxnSpPr>
            <p:spPr bwMode="auto">
              <a:xfrm rot="10800000">
                <a:off x="6915" y="10471"/>
                <a:ext cx="3674" cy="0"/>
              </a:xfrm>
              <a:prstGeom prst="straightConnector1">
                <a:avLst/>
              </a:prstGeom>
              <a:noFill/>
              <a:ln w="9525">
                <a:solidFill>
                  <a:srgbClr val="000000"/>
                </a:solidFill>
                <a:round/>
                <a:headEnd/>
                <a:tailEnd/>
              </a:ln>
            </p:spPr>
          </p:cxnSp>
          <p:cxnSp>
            <p:nvCxnSpPr>
              <p:cNvPr id="64527" name="AutoShape 15"/>
              <p:cNvCxnSpPr>
                <a:cxnSpLocks noChangeShapeType="1"/>
              </p:cNvCxnSpPr>
              <p:nvPr/>
            </p:nvCxnSpPr>
            <p:spPr bwMode="auto">
              <a:xfrm flipH="1" flipV="1">
                <a:off x="6915" y="9610"/>
                <a:ext cx="1" cy="860"/>
              </a:xfrm>
              <a:prstGeom prst="straightConnector1">
                <a:avLst/>
              </a:prstGeom>
              <a:noFill/>
              <a:ln w="9525">
                <a:solidFill>
                  <a:srgbClr val="000000"/>
                </a:solidFill>
                <a:round/>
                <a:headEnd/>
                <a:tailEnd/>
              </a:ln>
            </p:spPr>
          </p:cxnSp>
          <p:cxnSp>
            <p:nvCxnSpPr>
              <p:cNvPr id="64528" name="AutoShape 16"/>
              <p:cNvCxnSpPr>
                <a:cxnSpLocks noChangeShapeType="1"/>
              </p:cNvCxnSpPr>
              <p:nvPr/>
            </p:nvCxnSpPr>
            <p:spPr bwMode="auto">
              <a:xfrm rot="10800000">
                <a:off x="10589" y="7933"/>
                <a:ext cx="0" cy="2537"/>
              </a:xfrm>
              <a:prstGeom prst="straightConnector1">
                <a:avLst/>
              </a:prstGeom>
              <a:noFill/>
              <a:ln w="9525">
                <a:solidFill>
                  <a:srgbClr val="000000"/>
                </a:solidFill>
                <a:round/>
                <a:headEnd/>
                <a:tailEnd/>
              </a:ln>
            </p:spPr>
          </p:cxnSp>
          <p:cxnSp>
            <p:nvCxnSpPr>
              <p:cNvPr id="64529" name="AutoShape 17"/>
              <p:cNvCxnSpPr>
                <a:cxnSpLocks noChangeShapeType="1"/>
              </p:cNvCxnSpPr>
              <p:nvPr/>
            </p:nvCxnSpPr>
            <p:spPr bwMode="auto">
              <a:xfrm rot="10800000">
                <a:off x="6915" y="7934"/>
                <a:ext cx="3674" cy="0"/>
              </a:xfrm>
              <a:prstGeom prst="straightConnector1">
                <a:avLst/>
              </a:prstGeom>
              <a:noFill/>
              <a:ln w="9525">
                <a:solidFill>
                  <a:srgbClr val="000000"/>
                </a:solidFill>
                <a:round/>
                <a:headEnd/>
                <a:tailEnd/>
              </a:ln>
            </p:spPr>
          </p:cxnSp>
          <p:cxnSp>
            <p:nvCxnSpPr>
              <p:cNvPr id="64530" name="AutoShape 18"/>
              <p:cNvCxnSpPr>
                <a:cxnSpLocks noChangeShapeType="1"/>
              </p:cNvCxnSpPr>
              <p:nvPr/>
            </p:nvCxnSpPr>
            <p:spPr bwMode="auto">
              <a:xfrm flipH="1">
                <a:off x="6915" y="8677"/>
                <a:ext cx="1014" cy="1"/>
              </a:xfrm>
              <a:prstGeom prst="straightConnector1">
                <a:avLst/>
              </a:prstGeom>
              <a:noFill/>
              <a:ln w="9525">
                <a:solidFill>
                  <a:srgbClr val="000000"/>
                </a:solidFill>
                <a:round/>
                <a:headEnd/>
                <a:tailEnd/>
              </a:ln>
            </p:spPr>
          </p:cxnSp>
          <p:cxnSp>
            <p:nvCxnSpPr>
              <p:cNvPr id="64531" name="AutoShape 19"/>
              <p:cNvCxnSpPr>
                <a:cxnSpLocks noChangeShapeType="1"/>
              </p:cNvCxnSpPr>
              <p:nvPr/>
            </p:nvCxnSpPr>
            <p:spPr bwMode="auto">
              <a:xfrm rot="10800000" flipV="1">
                <a:off x="7929" y="8677"/>
                <a:ext cx="0" cy="931"/>
              </a:xfrm>
              <a:prstGeom prst="straightConnector1">
                <a:avLst/>
              </a:prstGeom>
              <a:noFill/>
              <a:ln w="9525">
                <a:solidFill>
                  <a:srgbClr val="000000"/>
                </a:solidFill>
                <a:round/>
                <a:headEnd/>
                <a:tailEnd/>
              </a:ln>
            </p:spPr>
          </p:cxnSp>
          <p:cxnSp>
            <p:nvCxnSpPr>
              <p:cNvPr id="64532" name="AutoShape 20"/>
              <p:cNvCxnSpPr>
                <a:cxnSpLocks noChangeShapeType="1"/>
              </p:cNvCxnSpPr>
              <p:nvPr/>
            </p:nvCxnSpPr>
            <p:spPr bwMode="auto">
              <a:xfrm rot="10800000">
                <a:off x="6915" y="9610"/>
                <a:ext cx="1014" cy="0"/>
              </a:xfrm>
              <a:prstGeom prst="straightConnector1">
                <a:avLst/>
              </a:prstGeom>
              <a:noFill/>
              <a:ln w="9525">
                <a:solidFill>
                  <a:srgbClr val="000000"/>
                </a:solidFill>
                <a:round/>
                <a:headEnd/>
                <a:tailEnd/>
              </a:ln>
            </p:spPr>
          </p:cxnSp>
          <p:cxnSp>
            <p:nvCxnSpPr>
              <p:cNvPr id="64533" name="AutoShape 21"/>
              <p:cNvCxnSpPr>
                <a:cxnSpLocks noChangeShapeType="1"/>
              </p:cNvCxnSpPr>
              <p:nvPr/>
            </p:nvCxnSpPr>
            <p:spPr bwMode="auto">
              <a:xfrm>
                <a:off x="6915" y="7934"/>
                <a:ext cx="0" cy="743"/>
              </a:xfrm>
              <a:prstGeom prst="straightConnector1">
                <a:avLst/>
              </a:prstGeom>
              <a:noFill/>
              <a:ln w="9525">
                <a:solidFill>
                  <a:srgbClr val="000000"/>
                </a:solidFill>
                <a:round/>
                <a:headEnd/>
                <a:tailEnd/>
              </a:ln>
            </p:spPr>
          </p:cxnSp>
        </p:grpSp>
        <p:sp>
          <p:nvSpPr>
            <p:cNvPr id="64534" name="Rectangle 22"/>
            <p:cNvSpPr>
              <a:spLocks noChangeArrowheads="1"/>
            </p:cNvSpPr>
            <p:nvPr/>
          </p:nvSpPr>
          <p:spPr bwMode="auto">
            <a:xfrm>
              <a:off x="1619" y="4992"/>
              <a:ext cx="8970" cy="94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IE" sz="1100" b="0" i="0" u="sng" strike="noStrike" cap="none" normalizeH="0" baseline="0" dirty="0" smtClean="0">
                  <a:ln>
                    <a:noFill/>
                  </a:ln>
                  <a:solidFill>
                    <a:schemeClr val="tx1"/>
                  </a:solidFill>
                  <a:effectLst/>
                  <a:latin typeface="Calibri" pitchFamily="34" charset="0"/>
                  <a:cs typeface="Arial" pitchFamily="34" charset="0"/>
                </a:rPr>
                <a:t>Feasibility Study Support</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IE" sz="1100" b="0" i="0" u="none" strike="noStrike" cap="none" normalizeH="0" baseline="0" dirty="0" smtClean="0">
                  <a:ln>
                    <a:noFill/>
                  </a:ln>
                  <a:solidFill>
                    <a:schemeClr val="tx1"/>
                  </a:solidFill>
                  <a:effectLst/>
                  <a:latin typeface="Calibri" pitchFamily="34" charset="0"/>
                  <a:cs typeface="Arial" pitchFamily="34" charset="0"/>
                </a:rPr>
                <a:t>Planning &amp; Design of Study Action Plan</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IE" sz="1100" b="0" i="0" u="none" strike="noStrike" cap="none" normalizeH="0" baseline="0" dirty="0" smtClean="0">
                  <a:ln>
                    <a:noFill/>
                  </a:ln>
                  <a:solidFill>
                    <a:schemeClr val="tx1"/>
                  </a:solidFill>
                  <a:effectLst/>
                  <a:latin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4535" name="Rectangle 23"/>
            <p:cNvSpPr>
              <a:spLocks noChangeArrowheads="1"/>
            </p:cNvSpPr>
            <p:nvPr/>
          </p:nvSpPr>
          <p:spPr bwMode="auto">
            <a:xfrm>
              <a:off x="1409" y="9556"/>
              <a:ext cx="8970" cy="94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n-IE" sz="1100" b="0" i="0" u="none" strike="noStrike" cap="none" normalizeH="0" baseline="0" dirty="0" smtClean="0">
                  <a:ln>
                    <a:noFill/>
                  </a:ln>
                  <a:solidFill>
                    <a:schemeClr val="tx1"/>
                  </a:solidFill>
                  <a:effectLst/>
                  <a:latin typeface="Calibri" pitchFamily="34" charset="0"/>
                  <a:cs typeface="Arial" pitchFamily="34" charset="0"/>
                </a:rPr>
                <a:t>Thematic Requirements</a:t>
              </a:r>
            </a:p>
            <a:p>
              <a:pPr marL="0" marR="0" lvl="0" indent="0" algn="ctr" defTabSz="914400" rtl="0" eaLnBrk="1" fontAlgn="base" latinLnBrk="0" hangingPunct="1">
                <a:lnSpc>
                  <a:spcPct val="100000"/>
                </a:lnSpc>
                <a:spcBef>
                  <a:spcPct val="0"/>
                </a:spcBef>
                <a:spcAft>
                  <a:spcPts val="0"/>
                </a:spcAft>
                <a:buClrTx/>
                <a:buSzTx/>
                <a:buFontTx/>
                <a:buNone/>
                <a:tabLst/>
              </a:pPr>
              <a:r>
                <a:rPr kumimoji="0" lang="en-IE" sz="1100" b="0" i="0" u="none" strike="noStrike" cap="none" normalizeH="0" baseline="0" dirty="0" smtClean="0">
                  <a:ln>
                    <a:noFill/>
                  </a:ln>
                  <a:solidFill>
                    <a:schemeClr val="tx1"/>
                  </a:solidFill>
                  <a:effectLst/>
                  <a:latin typeface="Calibri" pitchFamily="34" charset="0"/>
                  <a:cs typeface="Arial" pitchFamily="34" charset="0"/>
                </a:rPr>
                <a:t>Opportunity Profiling &amp; Analysis, Business Planning, Licensing &amp; Valuations, Contract Negotiations, Marketing, Financial Projections &amp; Raising Finance, Operations etc.</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28" name="TextBox 27"/>
          <p:cNvSpPr txBox="1"/>
          <p:nvPr/>
        </p:nvSpPr>
        <p:spPr>
          <a:xfrm>
            <a:off x="1547664" y="2852936"/>
            <a:ext cx="1800200" cy="1600438"/>
          </a:xfrm>
          <a:prstGeom prst="rect">
            <a:avLst/>
          </a:prstGeom>
          <a:noFill/>
        </p:spPr>
        <p:txBody>
          <a:bodyPr wrap="square" rtlCol="0">
            <a:spAutoFit/>
          </a:bodyPr>
          <a:lstStyle/>
          <a:p>
            <a:r>
              <a:rPr lang="en-IE" sz="1000" u="sng" dirty="0" smtClean="0"/>
              <a:t>Environment	</a:t>
            </a:r>
            <a:endParaRPr lang="en-IE" sz="1000" dirty="0" smtClean="0"/>
          </a:p>
          <a:p>
            <a:pPr lvl="0">
              <a:spcBef>
                <a:spcPts val="0"/>
              </a:spcBef>
              <a:spcAft>
                <a:spcPts val="0"/>
              </a:spcAft>
              <a:buFont typeface="Arial" pitchFamily="34" charset="0"/>
              <a:buChar char="•"/>
            </a:pPr>
            <a:r>
              <a:rPr lang="en-IE" sz="1000" dirty="0" smtClean="0"/>
              <a:t>Industry Analysis</a:t>
            </a:r>
          </a:p>
          <a:p>
            <a:pPr lvl="0">
              <a:spcBef>
                <a:spcPts val="0"/>
              </a:spcBef>
              <a:spcAft>
                <a:spcPts val="0"/>
              </a:spcAft>
              <a:buFont typeface="Arial" pitchFamily="34" charset="0"/>
              <a:buChar char="•"/>
            </a:pPr>
            <a:r>
              <a:rPr lang="en-IE" sz="1000" dirty="0" smtClean="0"/>
              <a:t>Market Analysis</a:t>
            </a:r>
          </a:p>
          <a:p>
            <a:pPr lvl="0">
              <a:spcBef>
                <a:spcPts val="0"/>
              </a:spcBef>
              <a:spcAft>
                <a:spcPts val="0"/>
              </a:spcAft>
              <a:buFont typeface="Arial" pitchFamily="34" charset="0"/>
              <a:buChar char="•"/>
            </a:pPr>
            <a:r>
              <a:rPr lang="en-IE" sz="1000" dirty="0" smtClean="0"/>
              <a:t>Exemplar Profiling</a:t>
            </a:r>
          </a:p>
          <a:p>
            <a:pPr lvl="0">
              <a:spcBef>
                <a:spcPts val="0"/>
              </a:spcBef>
              <a:spcAft>
                <a:spcPts val="0"/>
              </a:spcAft>
              <a:buFont typeface="Arial" pitchFamily="34" charset="0"/>
              <a:buChar char="•"/>
            </a:pPr>
            <a:r>
              <a:rPr lang="en-IE" sz="1000" dirty="0" smtClean="0"/>
              <a:t>Competitor Analysis</a:t>
            </a:r>
          </a:p>
          <a:p>
            <a:pPr lvl="0">
              <a:spcBef>
                <a:spcPts val="0"/>
              </a:spcBef>
              <a:spcAft>
                <a:spcPts val="0"/>
              </a:spcAft>
              <a:buFont typeface="Arial" pitchFamily="34" charset="0"/>
              <a:buChar char="•"/>
            </a:pPr>
            <a:r>
              <a:rPr lang="en-IE" sz="1000" dirty="0" smtClean="0"/>
              <a:t>Customer Profiling</a:t>
            </a:r>
          </a:p>
          <a:p>
            <a:pPr lvl="0">
              <a:spcBef>
                <a:spcPts val="0"/>
              </a:spcBef>
              <a:spcAft>
                <a:spcPts val="0"/>
              </a:spcAft>
              <a:buFont typeface="Arial" pitchFamily="34" charset="0"/>
              <a:buChar char="•"/>
            </a:pPr>
            <a:r>
              <a:rPr lang="en-IE" sz="1000" dirty="0" smtClean="0"/>
              <a:t>Market Channels</a:t>
            </a:r>
          </a:p>
          <a:p>
            <a:pPr>
              <a:spcBef>
                <a:spcPts val="0"/>
              </a:spcBef>
              <a:spcAft>
                <a:spcPts val="0"/>
              </a:spcAft>
              <a:buFont typeface="Arial" pitchFamily="34" charset="0"/>
              <a:buChar char="•"/>
            </a:pPr>
            <a:r>
              <a:rPr lang="en-IE" sz="1000" dirty="0" smtClean="0"/>
              <a:t>Pricing &amp; Service Attributes</a:t>
            </a:r>
            <a:r>
              <a:rPr lang="en-IE" dirty="0" smtClean="0"/>
              <a:t>	</a:t>
            </a:r>
            <a:endParaRPr lang="en-IE" dirty="0"/>
          </a:p>
        </p:txBody>
      </p:sp>
      <p:sp>
        <p:nvSpPr>
          <p:cNvPr id="29" name="TextBox 28"/>
          <p:cNvSpPr txBox="1"/>
          <p:nvPr/>
        </p:nvSpPr>
        <p:spPr>
          <a:xfrm>
            <a:off x="3851920" y="2852936"/>
            <a:ext cx="1368152" cy="1015663"/>
          </a:xfrm>
          <a:prstGeom prst="rect">
            <a:avLst/>
          </a:prstGeom>
          <a:noFill/>
        </p:spPr>
        <p:txBody>
          <a:bodyPr wrap="square" rtlCol="0">
            <a:spAutoFit/>
          </a:bodyPr>
          <a:lstStyle/>
          <a:p>
            <a:pPr marR="0" defTabSz="914400" eaLnBrk="1" latinLnBrk="0" hangingPunct="1">
              <a:lnSpc>
                <a:spcPct val="100000"/>
              </a:lnSpc>
              <a:spcBef>
                <a:spcPts val="0"/>
              </a:spcBef>
              <a:spcAft>
                <a:spcPts val="0"/>
              </a:spcAft>
              <a:buClrTx/>
              <a:buSzTx/>
              <a:buFont typeface="Arial" pitchFamily="34" charset="0"/>
              <a:buChar char="•"/>
              <a:tabLst/>
            </a:pPr>
            <a:r>
              <a:rPr lang="en-IE" sz="1000" dirty="0" smtClean="0"/>
              <a:t>Products &amp; Services</a:t>
            </a:r>
          </a:p>
          <a:p>
            <a:pPr marL="0" marR="0" indent="0" defTabSz="914400" eaLnBrk="1" latinLnBrk="0" hangingPunct="1">
              <a:lnSpc>
                <a:spcPct val="100000"/>
              </a:lnSpc>
              <a:spcBef>
                <a:spcPts val="0"/>
              </a:spcBef>
              <a:spcAft>
                <a:spcPts val="0"/>
              </a:spcAft>
              <a:buClrTx/>
              <a:buSzTx/>
              <a:buFont typeface="Arial" pitchFamily="34" charset="0"/>
              <a:buChar char="•"/>
              <a:tabLst/>
            </a:pPr>
            <a:r>
              <a:rPr lang="en-IE" sz="1000" dirty="0" smtClean="0"/>
              <a:t>Business Planning</a:t>
            </a:r>
          </a:p>
          <a:p>
            <a:pPr marL="0" marR="0" indent="0" defTabSz="914400" eaLnBrk="1" latinLnBrk="0" hangingPunct="1">
              <a:lnSpc>
                <a:spcPct val="100000"/>
              </a:lnSpc>
              <a:spcBef>
                <a:spcPts val="0"/>
              </a:spcBef>
              <a:spcAft>
                <a:spcPts val="0"/>
              </a:spcAft>
              <a:buClrTx/>
              <a:buSzTx/>
              <a:buFont typeface="Arial" pitchFamily="34" charset="0"/>
              <a:buChar char="•"/>
              <a:tabLst/>
            </a:pPr>
            <a:r>
              <a:rPr lang="en-IE" sz="1000" dirty="0" smtClean="0"/>
              <a:t>Resource Requirements</a:t>
            </a:r>
          </a:p>
          <a:p>
            <a:pPr marL="0" marR="0" indent="0" defTabSz="914400" eaLnBrk="1" latinLnBrk="0" hangingPunct="1">
              <a:lnSpc>
                <a:spcPct val="100000"/>
              </a:lnSpc>
              <a:spcBef>
                <a:spcPts val="0"/>
              </a:spcBef>
              <a:spcAft>
                <a:spcPts val="0"/>
              </a:spcAft>
              <a:buClrTx/>
              <a:buSzTx/>
              <a:buFont typeface="Arial" pitchFamily="34" charset="0"/>
              <a:buChar char="•"/>
              <a:tabLst/>
            </a:pPr>
            <a:r>
              <a:rPr lang="en-IE" sz="1000" dirty="0" smtClean="0"/>
              <a:t>Financial Planning</a:t>
            </a:r>
          </a:p>
          <a:p>
            <a:pPr marL="0" marR="0" indent="0" defTabSz="914400" eaLnBrk="1" latinLnBrk="0" hangingPunct="1">
              <a:lnSpc>
                <a:spcPct val="100000"/>
              </a:lnSpc>
              <a:spcBef>
                <a:spcPts val="0"/>
              </a:spcBef>
              <a:spcAft>
                <a:spcPts val="0"/>
              </a:spcAft>
              <a:buClrTx/>
              <a:buSzTx/>
              <a:buFont typeface="Arial" pitchFamily="34" charset="0"/>
              <a:buChar char="•"/>
              <a:tabLst/>
            </a:pPr>
            <a:r>
              <a:rPr lang="en-IE" sz="1000" dirty="0" smtClean="0"/>
              <a:t>Marketing Plan</a:t>
            </a:r>
            <a:endParaRPr lang="en-IE" sz="1000" dirty="0"/>
          </a:p>
        </p:txBody>
      </p:sp>
      <p:sp>
        <p:nvSpPr>
          <p:cNvPr id="30" name="TextBox 29"/>
          <p:cNvSpPr txBox="1"/>
          <p:nvPr/>
        </p:nvSpPr>
        <p:spPr>
          <a:xfrm>
            <a:off x="5796136" y="2852936"/>
            <a:ext cx="1512168" cy="1323439"/>
          </a:xfrm>
          <a:prstGeom prst="rect">
            <a:avLst/>
          </a:prstGeom>
          <a:noFill/>
        </p:spPr>
        <p:txBody>
          <a:bodyPr wrap="square" rtlCol="0">
            <a:spAutoFit/>
          </a:bodyPr>
          <a:lstStyle/>
          <a:p>
            <a:r>
              <a:rPr lang="en-IE" sz="1000" u="sng" dirty="0" smtClean="0"/>
              <a:t>Implementation</a:t>
            </a:r>
            <a:endParaRPr lang="en-IE" sz="1000" dirty="0" smtClean="0"/>
          </a:p>
          <a:p>
            <a:pPr lvl="0">
              <a:buFont typeface="Arial" pitchFamily="34" charset="0"/>
              <a:buChar char="•"/>
            </a:pPr>
            <a:r>
              <a:rPr lang="en-IE" sz="1000" dirty="0" smtClean="0"/>
              <a:t>Raising Investment</a:t>
            </a:r>
          </a:p>
          <a:p>
            <a:pPr lvl="0">
              <a:buFont typeface="Arial" pitchFamily="34" charset="0"/>
              <a:buChar char="•"/>
            </a:pPr>
            <a:r>
              <a:rPr lang="en-IE" sz="1000" dirty="0" smtClean="0"/>
              <a:t>Sourcing Equipment </a:t>
            </a:r>
          </a:p>
          <a:p>
            <a:pPr lvl="0">
              <a:buFont typeface="Arial" pitchFamily="34" charset="0"/>
              <a:buChar char="•"/>
            </a:pPr>
            <a:r>
              <a:rPr lang="en-IE" sz="1000" dirty="0" smtClean="0"/>
              <a:t>Establishment</a:t>
            </a:r>
          </a:p>
          <a:p>
            <a:pPr lvl="0">
              <a:buFont typeface="Arial" pitchFamily="34" charset="0"/>
              <a:buChar char="•"/>
            </a:pPr>
            <a:r>
              <a:rPr lang="en-IE" sz="1000" dirty="0" smtClean="0"/>
              <a:t>Operations</a:t>
            </a:r>
          </a:p>
          <a:p>
            <a:pPr lvl="0">
              <a:buFont typeface="Arial" pitchFamily="34" charset="0"/>
              <a:buChar char="•"/>
            </a:pPr>
            <a:r>
              <a:rPr lang="en-IE" sz="1000" dirty="0" smtClean="0"/>
              <a:t>Marketing</a:t>
            </a:r>
          </a:p>
          <a:p>
            <a:pPr lvl="0">
              <a:buFont typeface="Arial" pitchFamily="34" charset="0"/>
              <a:buChar char="•"/>
            </a:pPr>
            <a:r>
              <a:rPr lang="en-IE" sz="1000" dirty="0" smtClean="0"/>
              <a:t>Production</a:t>
            </a:r>
          </a:p>
          <a:p>
            <a:pPr lvl="0">
              <a:buFont typeface="Arial" pitchFamily="34" charset="0"/>
              <a:buChar char="•"/>
            </a:pPr>
            <a:r>
              <a:rPr lang="en-IE" sz="1000" dirty="0" smtClean="0"/>
              <a:t>Logistics</a:t>
            </a:r>
            <a:endParaRPr lang="en-IE" sz="1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Pre-Research Analysis (55 man days)</a:t>
            </a:r>
            <a:endParaRPr lang="en-IE" dirty="0"/>
          </a:p>
        </p:txBody>
      </p:sp>
      <p:sp>
        <p:nvSpPr>
          <p:cNvPr id="3" name="Content Placeholder 2"/>
          <p:cNvSpPr>
            <a:spLocks noGrp="1"/>
          </p:cNvSpPr>
          <p:nvPr>
            <p:ph idx="1"/>
          </p:nvPr>
        </p:nvSpPr>
        <p:spPr/>
        <p:txBody>
          <a:bodyPr>
            <a:normAutofit lnSpcReduction="10000"/>
          </a:bodyPr>
          <a:lstStyle/>
          <a:p>
            <a:r>
              <a:rPr lang="en-IE" dirty="0" smtClean="0"/>
              <a:t>Opportunity Profiling &amp; Market Scoping: Industry &amp; Sector Analysis,  Trends &amp; Developments,  Issues Driving Change Customer/Consumer  Needs Assessment  (20 man days)</a:t>
            </a:r>
          </a:p>
          <a:p>
            <a:r>
              <a:rPr lang="en-IE" dirty="0" smtClean="0"/>
              <a:t>Technology/Product Attribute Analysis: Technology Development  Trends, Unique Attributes, Price Points etc (10 man days)</a:t>
            </a:r>
          </a:p>
          <a:p>
            <a:r>
              <a:rPr lang="en-IE" dirty="0" smtClean="0"/>
              <a:t>Competitor  Profiling: Analysis of existing players or potential entrants,  and approach to market (10 man days)</a:t>
            </a:r>
          </a:p>
          <a:p>
            <a:r>
              <a:rPr lang="en-IE" dirty="0" smtClean="0"/>
              <a:t>Research Action Plan based on Analysis: (15 man days)</a:t>
            </a:r>
            <a:endParaRPr lang="en-IE" dirty="0"/>
          </a:p>
        </p:txBody>
      </p:sp>
      <p:sp>
        <p:nvSpPr>
          <p:cNvPr id="4" name="Slide Number Placeholder 3"/>
          <p:cNvSpPr>
            <a:spLocks noGrp="1"/>
          </p:cNvSpPr>
          <p:nvPr>
            <p:ph type="sldNum" sz="quarter" idx="12"/>
          </p:nvPr>
        </p:nvSpPr>
        <p:spPr/>
        <p:txBody>
          <a:bodyPr/>
          <a:lstStyle/>
          <a:p>
            <a:fld id="{994E6CC6-DACB-46CF-B5B5-76CBA49BB16F}" type="slidenum">
              <a:rPr lang="el-GR" smtClean="0"/>
              <a:pPr/>
              <a:t>15</a:t>
            </a:fld>
            <a:endParaRPr lang="el-G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Research Review Ongoing (20 man days)</a:t>
            </a:r>
            <a:endParaRPr lang="en-IE" dirty="0"/>
          </a:p>
        </p:txBody>
      </p:sp>
      <p:sp>
        <p:nvSpPr>
          <p:cNvPr id="3" name="Content Placeholder 2"/>
          <p:cNvSpPr>
            <a:spLocks noGrp="1"/>
          </p:cNvSpPr>
          <p:nvPr>
            <p:ph idx="1"/>
          </p:nvPr>
        </p:nvSpPr>
        <p:spPr/>
        <p:txBody>
          <a:bodyPr/>
          <a:lstStyle/>
          <a:p>
            <a:r>
              <a:rPr lang="en-IE" dirty="0" smtClean="0"/>
              <a:t>Technology Development complemented by constant reference and review to market developments;</a:t>
            </a:r>
          </a:p>
          <a:p>
            <a:r>
              <a:rPr lang="en-IE" dirty="0" smtClean="0"/>
              <a:t>This requires the research team and its back up support to at regular intervals revisit the information gleaned in stage 1 above </a:t>
            </a:r>
            <a:endParaRPr lang="en-IE" dirty="0"/>
          </a:p>
        </p:txBody>
      </p:sp>
      <p:sp>
        <p:nvSpPr>
          <p:cNvPr id="4" name="Slide Number Placeholder 3"/>
          <p:cNvSpPr>
            <a:spLocks noGrp="1"/>
          </p:cNvSpPr>
          <p:nvPr>
            <p:ph type="sldNum" sz="quarter" idx="12"/>
          </p:nvPr>
        </p:nvSpPr>
        <p:spPr/>
        <p:txBody>
          <a:bodyPr/>
          <a:lstStyle/>
          <a:p>
            <a:fld id="{994E6CC6-DACB-46CF-B5B5-76CBA49BB16F}" type="slidenum">
              <a:rPr lang="el-GR" smtClean="0"/>
              <a:pPr/>
              <a:t>16</a:t>
            </a:fld>
            <a:endParaRPr lang="el-G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Feasibility Study &amp; Business Planning</a:t>
            </a:r>
            <a:br>
              <a:rPr lang="en-IE" dirty="0" smtClean="0"/>
            </a:br>
            <a:r>
              <a:rPr lang="en-IE" dirty="0" smtClean="0"/>
              <a:t>(137 Man days)</a:t>
            </a:r>
            <a:endParaRPr lang="en-IE" dirty="0"/>
          </a:p>
        </p:txBody>
      </p:sp>
      <p:sp>
        <p:nvSpPr>
          <p:cNvPr id="3" name="Content Placeholder 2"/>
          <p:cNvSpPr>
            <a:spLocks noGrp="1"/>
          </p:cNvSpPr>
          <p:nvPr>
            <p:ph idx="1"/>
          </p:nvPr>
        </p:nvSpPr>
        <p:spPr/>
        <p:txBody>
          <a:bodyPr>
            <a:normAutofit lnSpcReduction="10000"/>
          </a:bodyPr>
          <a:lstStyle/>
          <a:p>
            <a:pPr lvl="0"/>
            <a:r>
              <a:rPr lang="en-IE" dirty="0" smtClean="0"/>
              <a:t>Identify the scope of the opportunity for the products i.e. justify and  quantify the market opportunity,  Industry &amp; Sector Analysis 10, Market Analysis 15, Customer Analysis 8, Competitor Analysis 12  (Secondary Research 25 man days, Primary 15 man days)</a:t>
            </a:r>
          </a:p>
          <a:p>
            <a:pPr lvl="0"/>
            <a:r>
              <a:rPr lang="en-IE" dirty="0" smtClean="0"/>
              <a:t>Establish specific profiles for  products that match these opportunities and any required additional product or attribute development  (10 man days)</a:t>
            </a:r>
          </a:p>
          <a:p>
            <a:pPr lvl="0"/>
            <a:r>
              <a:rPr lang="en-IE" dirty="0" smtClean="0"/>
              <a:t>Develop and test an appropriate business model (12 man days);</a:t>
            </a:r>
          </a:p>
        </p:txBody>
      </p:sp>
      <p:sp>
        <p:nvSpPr>
          <p:cNvPr id="4" name="Slide Number Placeholder 3"/>
          <p:cNvSpPr>
            <a:spLocks noGrp="1"/>
          </p:cNvSpPr>
          <p:nvPr>
            <p:ph type="sldNum" sz="quarter" idx="12"/>
          </p:nvPr>
        </p:nvSpPr>
        <p:spPr/>
        <p:txBody>
          <a:bodyPr/>
          <a:lstStyle/>
          <a:p>
            <a:fld id="{994E6CC6-DACB-46CF-B5B5-76CBA49BB16F}" type="slidenum">
              <a:rPr lang="el-GR" smtClean="0"/>
              <a:pPr/>
              <a:t>17</a:t>
            </a:fld>
            <a:endParaRPr lang="el-G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Feasibility Study &amp; Business Planning</a:t>
            </a:r>
            <a:endParaRPr lang="en-IE" dirty="0"/>
          </a:p>
        </p:txBody>
      </p:sp>
      <p:sp>
        <p:nvSpPr>
          <p:cNvPr id="3" name="Content Placeholder 2"/>
          <p:cNvSpPr>
            <a:spLocks noGrp="1"/>
          </p:cNvSpPr>
          <p:nvPr>
            <p:ph idx="1"/>
          </p:nvPr>
        </p:nvSpPr>
        <p:spPr/>
        <p:txBody>
          <a:bodyPr>
            <a:normAutofit fontScale="85000" lnSpcReduction="20000"/>
          </a:bodyPr>
          <a:lstStyle/>
          <a:p>
            <a:pPr lvl="0"/>
            <a:r>
              <a:rPr lang="en-IE" dirty="0" smtClean="0"/>
              <a:t>Establish a strategic development approach for the organisation </a:t>
            </a:r>
          </a:p>
          <a:p>
            <a:pPr lvl="1"/>
            <a:r>
              <a:rPr lang="en-IE" dirty="0" smtClean="0"/>
              <a:t>detail the operational approach to exploiting the opportunity (15 man days)</a:t>
            </a:r>
          </a:p>
          <a:p>
            <a:pPr lvl="1"/>
            <a:r>
              <a:rPr lang="en-IE" dirty="0" smtClean="0"/>
              <a:t>include detailed marketing, promotional and sales approach (20 man days)</a:t>
            </a:r>
          </a:p>
          <a:p>
            <a:pPr lvl="1"/>
            <a:r>
              <a:rPr lang="en-IE" dirty="0" smtClean="0"/>
              <a:t>include a licensing exploitation strategy with IP protection &amp; valuation models (25 man days)</a:t>
            </a:r>
          </a:p>
          <a:p>
            <a:pPr lvl="1"/>
            <a:r>
              <a:rPr lang="en-IE" dirty="0" smtClean="0"/>
              <a:t>outline the financial and other resources necessary to implement (8 man days)</a:t>
            </a:r>
          </a:p>
          <a:p>
            <a:pPr lvl="1"/>
            <a:r>
              <a:rPr lang="en-IE" dirty="0" smtClean="0"/>
              <a:t>project potential earnings and investment returns (10 man days) and</a:t>
            </a:r>
          </a:p>
          <a:p>
            <a:pPr lvl="1"/>
            <a:r>
              <a:rPr lang="en-IE" dirty="0" smtClean="0"/>
              <a:t>action plan for implementation (5 man days)</a:t>
            </a:r>
          </a:p>
          <a:p>
            <a:r>
              <a:rPr lang="en-IE" dirty="0" smtClean="0"/>
              <a:t>Identify and define the resources required to achieve its potential including marketing initiatives, organisational profile, personnel, finance etc (12 man days).</a:t>
            </a:r>
          </a:p>
          <a:p>
            <a:pPr>
              <a:buNone/>
            </a:pPr>
            <a:endParaRPr lang="en-IE" dirty="0"/>
          </a:p>
        </p:txBody>
      </p:sp>
      <p:sp>
        <p:nvSpPr>
          <p:cNvPr id="4" name="Slide Number Placeholder 3"/>
          <p:cNvSpPr>
            <a:spLocks noGrp="1"/>
          </p:cNvSpPr>
          <p:nvPr>
            <p:ph type="sldNum" sz="quarter" idx="12"/>
          </p:nvPr>
        </p:nvSpPr>
        <p:spPr/>
        <p:txBody>
          <a:bodyPr/>
          <a:lstStyle/>
          <a:p>
            <a:fld id="{994E6CC6-DACB-46CF-B5B5-76CBA49BB16F}" type="slidenum">
              <a:rPr lang="el-GR" smtClean="0"/>
              <a:pPr/>
              <a:t>18</a:t>
            </a:fld>
            <a:endParaRPr lang="el-G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Business Plan</a:t>
            </a:r>
            <a:endParaRPr lang="en-IE" dirty="0"/>
          </a:p>
        </p:txBody>
      </p:sp>
      <p:sp>
        <p:nvSpPr>
          <p:cNvPr id="3" name="Content Placeholder 2"/>
          <p:cNvSpPr>
            <a:spLocks noGrp="1"/>
          </p:cNvSpPr>
          <p:nvPr>
            <p:ph sz="half" idx="1"/>
          </p:nvPr>
        </p:nvSpPr>
        <p:spPr/>
        <p:txBody>
          <a:bodyPr>
            <a:normAutofit fontScale="77500" lnSpcReduction="20000"/>
          </a:bodyPr>
          <a:lstStyle/>
          <a:p>
            <a:r>
              <a:rPr lang="en-GB" dirty="0" smtClean="0"/>
              <a:t>1. EXECUTIVE SUMMARY</a:t>
            </a:r>
            <a:endParaRPr lang="en-IE" dirty="0" smtClean="0"/>
          </a:p>
          <a:p>
            <a:r>
              <a:rPr lang="en-GB" dirty="0" smtClean="0"/>
              <a:t>1.1 Business Definition</a:t>
            </a:r>
            <a:endParaRPr lang="en-IE" dirty="0" smtClean="0"/>
          </a:p>
          <a:p>
            <a:r>
              <a:rPr lang="en-IE" dirty="0" smtClean="0"/>
              <a:t>1.1.1 Technology Description</a:t>
            </a:r>
          </a:p>
          <a:p>
            <a:r>
              <a:rPr lang="en-IE" dirty="0" smtClean="0"/>
              <a:t>1.1.2 Applications, Benefits &amp; Advantages</a:t>
            </a:r>
          </a:p>
          <a:p>
            <a:r>
              <a:rPr lang="en-GB" dirty="0" smtClean="0"/>
              <a:t>1.2 Project Summary</a:t>
            </a:r>
            <a:endParaRPr lang="en-IE" dirty="0" smtClean="0"/>
          </a:p>
          <a:p>
            <a:r>
              <a:rPr lang="en-GB" dirty="0" smtClean="0"/>
              <a:t>1.3 Market Opportunity</a:t>
            </a:r>
            <a:endParaRPr lang="en-IE" dirty="0" smtClean="0"/>
          </a:p>
          <a:p>
            <a:r>
              <a:rPr lang="en-GB" dirty="0" smtClean="0"/>
              <a:t>1.4 Summary of Potential</a:t>
            </a:r>
            <a:endParaRPr lang="en-IE" dirty="0" smtClean="0"/>
          </a:p>
          <a:p>
            <a:r>
              <a:rPr lang="en-GB" dirty="0" smtClean="0"/>
              <a:t>1.5 Marketing Approach to License</a:t>
            </a:r>
            <a:endParaRPr lang="en-IE" dirty="0" smtClean="0"/>
          </a:p>
          <a:p>
            <a:r>
              <a:rPr lang="en-GB" dirty="0" smtClean="0"/>
              <a:t>1.5.1 Primary Marketing Strategy</a:t>
            </a:r>
            <a:endParaRPr lang="en-IE" dirty="0" smtClean="0"/>
          </a:p>
          <a:p>
            <a:r>
              <a:rPr lang="en-GB" dirty="0" smtClean="0"/>
              <a:t>1.5.2 Channels to Market</a:t>
            </a:r>
            <a:endParaRPr lang="en-IE" dirty="0" smtClean="0"/>
          </a:p>
          <a:p>
            <a:r>
              <a:rPr lang="en-GB" dirty="0" smtClean="0"/>
              <a:t>1.5.3 Pricing Strategy of </a:t>
            </a:r>
            <a:r>
              <a:rPr lang="en-GB" dirty="0" smtClean="0"/>
              <a:t>License</a:t>
            </a:r>
            <a:endParaRPr lang="en-IE" dirty="0" smtClean="0"/>
          </a:p>
        </p:txBody>
      </p:sp>
      <p:sp>
        <p:nvSpPr>
          <p:cNvPr id="4" name="Content Placeholder 3"/>
          <p:cNvSpPr>
            <a:spLocks noGrp="1"/>
          </p:cNvSpPr>
          <p:nvPr>
            <p:ph sz="half" idx="2"/>
          </p:nvPr>
        </p:nvSpPr>
        <p:spPr/>
        <p:txBody>
          <a:bodyPr>
            <a:normAutofit fontScale="77500" lnSpcReduction="20000"/>
          </a:bodyPr>
          <a:lstStyle/>
          <a:p>
            <a:r>
              <a:rPr lang="en-GB" dirty="0" smtClean="0"/>
              <a:t>1.5.4 Promotion</a:t>
            </a:r>
            <a:endParaRPr lang="en-IE" dirty="0" smtClean="0"/>
          </a:p>
          <a:p>
            <a:r>
              <a:rPr lang="en-GB" dirty="0" smtClean="0"/>
              <a:t>1.5.5 Market Potential Justification</a:t>
            </a:r>
            <a:endParaRPr lang="en-IE" dirty="0" smtClean="0"/>
          </a:p>
          <a:p>
            <a:r>
              <a:rPr lang="en-GB" dirty="0" smtClean="0"/>
              <a:t>1.5.6 Marketing</a:t>
            </a:r>
            <a:endParaRPr lang="en-IE" dirty="0" smtClean="0"/>
          </a:p>
          <a:p>
            <a:r>
              <a:rPr lang="en-GB" dirty="0" smtClean="0"/>
              <a:t>1.6 </a:t>
            </a:r>
            <a:r>
              <a:rPr lang="en-GB" dirty="0" smtClean="0"/>
              <a:t>Returns</a:t>
            </a:r>
            <a:endParaRPr lang="en-IE" dirty="0" smtClean="0"/>
          </a:p>
          <a:p>
            <a:r>
              <a:rPr lang="en-GB" dirty="0" smtClean="0"/>
              <a:t>1.6.1 IP Valuation Methods, Rationale &amp; Justification</a:t>
            </a:r>
            <a:endParaRPr lang="en-IE" dirty="0" smtClean="0"/>
          </a:p>
          <a:p>
            <a:r>
              <a:rPr lang="en-GB" dirty="0" smtClean="0"/>
              <a:t>1.6.2 Royalties and Profit Projections</a:t>
            </a:r>
            <a:endParaRPr lang="en-IE" dirty="0" smtClean="0"/>
          </a:p>
          <a:p>
            <a:r>
              <a:rPr lang="en-GB" dirty="0" smtClean="0"/>
              <a:t>1.7 Strategic Direction for Patent/Technology Holders</a:t>
            </a:r>
            <a:endParaRPr lang="en-IE" dirty="0" smtClean="0"/>
          </a:p>
          <a:p>
            <a:r>
              <a:rPr lang="en-GB" dirty="0" smtClean="0"/>
              <a:t>1.7.1 Mission</a:t>
            </a:r>
            <a:endParaRPr lang="en-IE" dirty="0" smtClean="0"/>
          </a:p>
          <a:p>
            <a:r>
              <a:rPr lang="en-GB" dirty="0" smtClean="0"/>
              <a:t>1.7.2 Objectives</a:t>
            </a:r>
            <a:endParaRPr lang="en-IE" dirty="0" smtClean="0"/>
          </a:p>
          <a:p>
            <a:r>
              <a:rPr lang="en-GB" dirty="0" smtClean="0"/>
              <a:t>1.7.3 Goals</a:t>
            </a:r>
            <a:endParaRPr lang="en-IE" dirty="0" smtClean="0"/>
          </a:p>
          <a:p>
            <a:endParaRPr lang="en-I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InnoEnterprise Project</a:t>
            </a:r>
            <a:endParaRPr lang="en-IE" dirty="0"/>
          </a:p>
        </p:txBody>
      </p:sp>
      <p:sp>
        <p:nvSpPr>
          <p:cNvPr id="3" name="Content Placeholder 2"/>
          <p:cNvSpPr>
            <a:spLocks noGrp="1"/>
          </p:cNvSpPr>
          <p:nvPr>
            <p:ph idx="1"/>
          </p:nvPr>
        </p:nvSpPr>
        <p:spPr/>
        <p:txBody>
          <a:bodyPr>
            <a:normAutofit/>
          </a:bodyPr>
          <a:lstStyle/>
          <a:p>
            <a:pPr marL="0" indent="0" algn="ctr">
              <a:buNone/>
            </a:pPr>
            <a:r>
              <a:rPr lang="sv-SE" sz="2800" dirty="0" smtClean="0"/>
              <a:t>Support to knowledge based and innovative enterprises and technology transfer to business in Ukraine</a:t>
            </a:r>
          </a:p>
          <a:p>
            <a:pPr marL="609600" indent="-609600">
              <a:buFontTx/>
              <a:buAutoNum type="arabicPeriod"/>
            </a:pPr>
            <a:r>
              <a:rPr lang="sv-SE" dirty="0" smtClean="0"/>
              <a:t>Organising a conduit structure for the process of innovations</a:t>
            </a:r>
          </a:p>
          <a:p>
            <a:pPr marL="609600" indent="-609600">
              <a:buFontTx/>
              <a:buAutoNum type="arabicPeriod"/>
            </a:pPr>
            <a:r>
              <a:rPr lang="sv-SE" dirty="0" smtClean="0"/>
              <a:t>Commercialisation of innovative research</a:t>
            </a:r>
          </a:p>
          <a:p>
            <a:pPr marL="609600" indent="-609600">
              <a:buFontTx/>
              <a:buAutoNum type="arabicPeriod"/>
            </a:pPr>
            <a:r>
              <a:rPr lang="sv-SE" dirty="0" smtClean="0"/>
              <a:t>Agglomeration of commercial applications</a:t>
            </a:r>
          </a:p>
          <a:p>
            <a:pPr marL="609600" indent="-609600">
              <a:buFontTx/>
              <a:buAutoNum type="arabicPeriod"/>
            </a:pPr>
            <a:r>
              <a:rPr lang="sv-SE" dirty="0" smtClean="0"/>
              <a:t>Capacity enhancement of firms and promoting organisations</a:t>
            </a:r>
            <a:endParaRPr lang="en-US" dirty="0" smtClean="0"/>
          </a:p>
          <a:p>
            <a:endParaRPr lang="en-IE"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64672"/>
          </a:xfrm>
        </p:spPr>
        <p:txBody>
          <a:bodyPr>
            <a:normAutofit fontScale="90000"/>
          </a:bodyPr>
          <a:lstStyle/>
          <a:p>
            <a:r>
              <a:rPr lang="en-IE" dirty="0" smtClean="0"/>
              <a:t>Resource Acquisition</a:t>
            </a:r>
            <a:endParaRPr lang="en-IE" dirty="0"/>
          </a:p>
        </p:txBody>
      </p:sp>
      <p:sp>
        <p:nvSpPr>
          <p:cNvPr id="3" name="Content Placeholder 2"/>
          <p:cNvSpPr>
            <a:spLocks noGrp="1"/>
          </p:cNvSpPr>
          <p:nvPr>
            <p:ph idx="1"/>
          </p:nvPr>
        </p:nvSpPr>
        <p:spPr>
          <a:xfrm>
            <a:off x="457200" y="1556792"/>
            <a:ext cx="8229600" cy="4569371"/>
          </a:xfrm>
        </p:spPr>
        <p:txBody>
          <a:bodyPr>
            <a:normAutofit/>
          </a:bodyPr>
          <a:lstStyle/>
          <a:p>
            <a:r>
              <a:rPr lang="en-IE" sz="2000" dirty="0" smtClean="0"/>
              <a:t>Resource Requirements Profiling</a:t>
            </a:r>
          </a:p>
          <a:p>
            <a:pPr lvl="1"/>
            <a:r>
              <a:rPr lang="en-IE" sz="2000" dirty="0" smtClean="0"/>
              <a:t>Management Team (5 man days)</a:t>
            </a:r>
          </a:p>
          <a:p>
            <a:pPr lvl="1"/>
            <a:r>
              <a:rPr lang="en-IE" sz="2000" dirty="0" smtClean="0"/>
              <a:t>Facilities &amp; Equipment (10 man days)</a:t>
            </a:r>
          </a:p>
          <a:p>
            <a:pPr lvl="1"/>
            <a:r>
              <a:rPr lang="en-IE" sz="2000" dirty="0" smtClean="0"/>
              <a:t>Finance Investment &amp; Gearing  (5 man days)</a:t>
            </a:r>
          </a:p>
          <a:p>
            <a:r>
              <a:rPr lang="en-IE" sz="2000" dirty="0" smtClean="0"/>
              <a:t>Investment Prospectus</a:t>
            </a:r>
          </a:p>
          <a:p>
            <a:pPr lvl="1"/>
            <a:r>
              <a:rPr lang="en-IE" sz="2000" dirty="0" smtClean="0"/>
              <a:t>Concise Elevator Pitch Document (6 man days)</a:t>
            </a:r>
          </a:p>
          <a:p>
            <a:pPr lvl="1"/>
            <a:r>
              <a:rPr lang="en-IE" sz="2000" dirty="0" smtClean="0"/>
              <a:t>Potential Returns, </a:t>
            </a:r>
            <a:r>
              <a:rPr lang="en-IE" sz="2000" dirty="0" err="1" smtClean="0"/>
              <a:t>IRR</a:t>
            </a:r>
            <a:r>
              <a:rPr lang="en-IE" sz="2000" dirty="0" smtClean="0"/>
              <a:t>, Exit Mechanisms (4 man days)</a:t>
            </a:r>
          </a:p>
          <a:p>
            <a:r>
              <a:rPr lang="en-IE" sz="2000" dirty="0" smtClean="0"/>
              <a:t>Investor </a:t>
            </a:r>
            <a:r>
              <a:rPr lang="en-IE" sz="2000" dirty="0" err="1" smtClean="0"/>
              <a:t>Roadshow</a:t>
            </a:r>
            <a:endParaRPr lang="en-IE" sz="2000" dirty="0" smtClean="0"/>
          </a:p>
          <a:p>
            <a:pPr lvl="1"/>
            <a:r>
              <a:rPr lang="en-IE" sz="2000" dirty="0" smtClean="0"/>
              <a:t>Potential Investor Identification &amp; Attitudes Profiling(6 man days)</a:t>
            </a:r>
          </a:p>
          <a:p>
            <a:pPr lvl="1"/>
            <a:r>
              <a:rPr lang="en-IE" sz="2000" dirty="0" smtClean="0"/>
              <a:t>Investor Presentations (20 man days)</a:t>
            </a:r>
          </a:p>
          <a:p>
            <a:pPr lvl="1"/>
            <a:r>
              <a:rPr lang="en-IE" sz="2000" dirty="0" smtClean="0"/>
              <a:t>Due Diligence &amp; Negotiation (30 man days)</a:t>
            </a:r>
          </a:p>
          <a:p>
            <a:pPr lvl="1"/>
            <a:r>
              <a:rPr lang="en-IE" sz="2000" dirty="0" smtClean="0"/>
              <a:t>Legal Process (15 man days)</a:t>
            </a:r>
          </a:p>
          <a:p>
            <a:pPr lvl="1"/>
            <a:endParaRPr lang="en-IE" dirty="0"/>
          </a:p>
        </p:txBody>
      </p:sp>
      <p:sp>
        <p:nvSpPr>
          <p:cNvPr id="4" name="Slide Number Placeholder 3"/>
          <p:cNvSpPr>
            <a:spLocks noGrp="1"/>
          </p:cNvSpPr>
          <p:nvPr>
            <p:ph type="sldNum" sz="quarter" idx="12"/>
          </p:nvPr>
        </p:nvSpPr>
        <p:spPr/>
        <p:txBody>
          <a:bodyPr/>
          <a:lstStyle/>
          <a:p>
            <a:fld id="{994E6CC6-DACB-46CF-B5B5-76CBA49BB16F}" type="slidenum">
              <a:rPr lang="el-GR" smtClean="0"/>
              <a:pPr/>
              <a:t>20</a:t>
            </a:fld>
            <a:endParaRPr lang="el-G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Implementation (? Man days)</a:t>
            </a:r>
            <a:endParaRPr lang="en-IE" dirty="0"/>
          </a:p>
        </p:txBody>
      </p:sp>
      <p:sp>
        <p:nvSpPr>
          <p:cNvPr id="3" name="Content Placeholder 2"/>
          <p:cNvSpPr>
            <a:spLocks noGrp="1"/>
          </p:cNvSpPr>
          <p:nvPr>
            <p:ph idx="1"/>
          </p:nvPr>
        </p:nvSpPr>
        <p:spPr/>
        <p:txBody>
          <a:bodyPr>
            <a:normAutofit fontScale="92500" lnSpcReduction="10000"/>
          </a:bodyPr>
          <a:lstStyle/>
          <a:p>
            <a:r>
              <a:rPr lang="en-IE" dirty="0" smtClean="0"/>
              <a:t>Action Plan: detailed action plan prepared which timescales the project elements, resources required, milestones etc and responsibilities assigned. A specific team to manage the implementation progress should be established.</a:t>
            </a:r>
          </a:p>
          <a:p>
            <a:r>
              <a:rPr lang="en-IE" dirty="0" smtClean="0"/>
              <a:t>Critical Two Years: Over 50% of all start-ups fail within 5 years and of those the majority fail in the first two years. Early stage projects need incubation support. International empirical evidence shows that an incubation programme support improves survival rate to over 85%.</a:t>
            </a:r>
          </a:p>
          <a:p>
            <a:r>
              <a:rPr lang="en-IE" dirty="0" smtClean="0"/>
              <a:t>We are working with organisations to ensure they can give this support.</a:t>
            </a:r>
          </a:p>
          <a:p>
            <a:endParaRPr lang="en-IE" dirty="0"/>
          </a:p>
        </p:txBody>
      </p:sp>
      <p:sp>
        <p:nvSpPr>
          <p:cNvPr id="4" name="Slide Number Placeholder 3"/>
          <p:cNvSpPr>
            <a:spLocks noGrp="1"/>
          </p:cNvSpPr>
          <p:nvPr>
            <p:ph type="sldNum" sz="quarter" idx="12"/>
          </p:nvPr>
        </p:nvSpPr>
        <p:spPr/>
        <p:txBody>
          <a:bodyPr/>
          <a:lstStyle/>
          <a:p>
            <a:fld id="{994E6CC6-DACB-46CF-B5B5-76CBA49BB16F}" type="slidenum">
              <a:rPr lang="el-GR" smtClean="0"/>
              <a:pPr/>
              <a:t>21</a:t>
            </a:fld>
            <a:endParaRPr lang="el-G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Thank You</a:t>
            </a:r>
            <a:endParaRPr lang="en-IE" dirty="0"/>
          </a:p>
        </p:txBody>
      </p:sp>
      <p:sp>
        <p:nvSpPr>
          <p:cNvPr id="3" name="Content Placeholder 2"/>
          <p:cNvSpPr>
            <a:spLocks noGrp="1"/>
          </p:cNvSpPr>
          <p:nvPr>
            <p:ph idx="1"/>
          </p:nvPr>
        </p:nvSpPr>
        <p:spPr/>
        <p:txBody>
          <a:bodyPr/>
          <a:lstStyle/>
          <a:p>
            <a:endParaRPr lang="en-I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IE" dirty="0" smtClean="0"/>
              <a:t>Outcomes Expected</a:t>
            </a:r>
          </a:p>
        </p:txBody>
      </p:sp>
      <p:sp>
        <p:nvSpPr>
          <p:cNvPr id="10243" name="Content Placeholder 2"/>
          <p:cNvSpPr>
            <a:spLocks noGrp="1"/>
          </p:cNvSpPr>
          <p:nvPr>
            <p:ph idx="1"/>
          </p:nvPr>
        </p:nvSpPr>
        <p:spPr/>
        <p:txBody>
          <a:bodyPr/>
          <a:lstStyle/>
          <a:p>
            <a:pPr marL="355600" lvl="1" indent="-355600">
              <a:spcBef>
                <a:spcPct val="0"/>
              </a:spcBef>
              <a:buFontTx/>
              <a:buChar char="•"/>
            </a:pPr>
            <a:r>
              <a:rPr lang="en-GB" dirty="0" smtClean="0"/>
              <a:t> Effective business service organisations</a:t>
            </a:r>
          </a:p>
          <a:p>
            <a:pPr marL="355600" lvl="1" indent="-355600">
              <a:spcBef>
                <a:spcPct val="0"/>
              </a:spcBef>
              <a:buFontTx/>
              <a:buChar char="•"/>
            </a:pPr>
            <a:r>
              <a:rPr lang="en-GB" dirty="0" smtClean="0"/>
              <a:t> Effective &amp; efficient incubators</a:t>
            </a:r>
          </a:p>
          <a:p>
            <a:pPr marL="355600" lvl="1" indent="-355600">
              <a:spcBef>
                <a:spcPct val="0"/>
              </a:spcBef>
              <a:buFontTx/>
              <a:buChar char="•"/>
            </a:pPr>
            <a:r>
              <a:rPr lang="en-GB" dirty="0" smtClean="0"/>
              <a:t> Science Centres with commercialisation focus</a:t>
            </a:r>
          </a:p>
          <a:p>
            <a:pPr marL="355600" lvl="1" indent="-355600">
              <a:spcBef>
                <a:spcPct val="0"/>
              </a:spcBef>
              <a:buFontTx/>
              <a:buChar char="•"/>
            </a:pPr>
            <a:r>
              <a:rPr lang="en-GB" dirty="0" smtClean="0"/>
              <a:t> Genuine &amp; Sustainable Technology Parks </a:t>
            </a:r>
          </a:p>
          <a:p>
            <a:pPr marL="355600" lvl="1" indent="-355600">
              <a:spcBef>
                <a:spcPct val="0"/>
              </a:spcBef>
              <a:buFontTx/>
              <a:buChar char="•"/>
            </a:pPr>
            <a:r>
              <a:rPr lang="en-GB" dirty="0" smtClean="0"/>
              <a:t> Clusters Initiatives supporting the creation of new innovative clusters</a:t>
            </a:r>
          </a:p>
          <a:p>
            <a:pPr marL="355600" lvl="1" indent="-355600">
              <a:spcBef>
                <a:spcPct val="0"/>
              </a:spcBef>
              <a:buFontTx/>
              <a:buChar char="•"/>
            </a:pPr>
            <a:r>
              <a:rPr lang="en-GB" dirty="0" smtClean="0"/>
              <a:t>New innovative enterprises through spin-offs and start-ups </a:t>
            </a:r>
          </a:p>
          <a:p>
            <a:pPr marL="355600" lvl="1" indent="-355600">
              <a:spcBef>
                <a:spcPct val="0"/>
              </a:spcBef>
            </a:pPr>
            <a:r>
              <a:rPr lang="en-GB" dirty="0" smtClean="0"/>
              <a:t>Overall increased innovative market activity in Ukraine</a:t>
            </a:r>
          </a:p>
          <a:p>
            <a:endParaRPr lang="en-IE" sz="2400" dirty="0" smtClean="0"/>
          </a:p>
        </p:txBody>
      </p:sp>
      <p:sp>
        <p:nvSpPr>
          <p:cNvPr id="4" name="Footer Placeholder 3"/>
          <p:cNvSpPr>
            <a:spLocks noGrp="1"/>
          </p:cNvSpPr>
          <p:nvPr>
            <p:ph type="ftr" sz="quarter" idx="11"/>
          </p:nvPr>
        </p:nvSpPr>
        <p:spPr/>
        <p:txBody>
          <a:bodyPr/>
          <a:lstStyle/>
          <a:p>
            <a:pPr>
              <a:defRPr/>
            </a:pPr>
            <a:r>
              <a:rPr lang="en-US" dirty="0" smtClean="0"/>
              <a:t>DG Carroll InnoEnterprise Project</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Commercialising Technology</a:t>
            </a:r>
            <a:endParaRPr lang="en-IE" dirty="0"/>
          </a:p>
        </p:txBody>
      </p:sp>
      <p:sp>
        <p:nvSpPr>
          <p:cNvPr id="3" name="Content Placeholder 2"/>
          <p:cNvSpPr>
            <a:spLocks noGrp="1"/>
          </p:cNvSpPr>
          <p:nvPr>
            <p:ph idx="1"/>
          </p:nvPr>
        </p:nvSpPr>
        <p:spPr/>
        <p:txBody>
          <a:bodyPr>
            <a:normAutofit fontScale="92500" lnSpcReduction="10000"/>
          </a:bodyPr>
          <a:lstStyle/>
          <a:p>
            <a:r>
              <a:rPr lang="en-IE" dirty="0" smtClean="0"/>
              <a:t>What does this mean?</a:t>
            </a:r>
          </a:p>
          <a:p>
            <a:pPr lvl="1"/>
            <a:r>
              <a:rPr lang="en-IE" dirty="0" smtClean="0"/>
              <a:t>The application of Science to industrial or commercial objectives? Or</a:t>
            </a:r>
          </a:p>
          <a:p>
            <a:pPr lvl="1"/>
            <a:r>
              <a:rPr lang="en-IE" dirty="0" smtClean="0"/>
              <a:t>Seeking to exploit a Patent Portfolio?</a:t>
            </a:r>
          </a:p>
          <a:p>
            <a:pPr marL="246063" lvl="1" indent="-246063"/>
            <a:r>
              <a:rPr lang="en-IE" dirty="0" smtClean="0"/>
              <a:t>Requires</a:t>
            </a:r>
          </a:p>
          <a:p>
            <a:pPr marL="520383" lvl="2" indent="-246063"/>
            <a:r>
              <a:rPr lang="en-IE" dirty="0" smtClean="0"/>
              <a:t>The market must understand the value of your IP and how it can be used to foster competitive advantage!</a:t>
            </a:r>
          </a:p>
          <a:p>
            <a:pPr marL="0" lvl="2" indent="273050"/>
            <a:r>
              <a:rPr lang="en-IE" dirty="0" smtClean="0"/>
              <a:t>Why do we need new Technology?</a:t>
            </a:r>
          </a:p>
          <a:p>
            <a:pPr marL="274320" lvl="3" indent="273050"/>
            <a:r>
              <a:rPr lang="en-IE" dirty="0" smtClean="0"/>
              <a:t>Rapidly Changing Market Pace</a:t>
            </a:r>
          </a:p>
          <a:p>
            <a:pPr marL="274320" lvl="3" indent="273050"/>
            <a:r>
              <a:rPr lang="en-IE" dirty="0" smtClean="0"/>
              <a:t>Shorter Product Cycles (Replace Products)</a:t>
            </a:r>
          </a:p>
          <a:p>
            <a:pPr marL="274320" lvl="3" indent="273050"/>
            <a:r>
              <a:rPr lang="en-IE" dirty="0" smtClean="0"/>
              <a:t>Realise New Market Opportunities (New Products)</a:t>
            </a:r>
          </a:p>
          <a:p>
            <a:pPr marL="274320" lvl="3" indent="273050"/>
            <a:r>
              <a:rPr lang="en-IE" dirty="0" smtClean="0"/>
              <a:t>Increasing Market Share</a:t>
            </a:r>
          </a:p>
          <a:p>
            <a:pPr marL="274320" lvl="3" indent="273050"/>
            <a:r>
              <a:rPr lang="en-IE" dirty="0" smtClean="0"/>
              <a:t>Public Good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Typical Recommended Process</a:t>
            </a:r>
            <a:endParaRPr lang="en-IE" dirty="0"/>
          </a:p>
        </p:txBody>
      </p:sp>
      <p:sp>
        <p:nvSpPr>
          <p:cNvPr id="3" name="Content Placeholder 2"/>
          <p:cNvSpPr>
            <a:spLocks noGrp="1"/>
          </p:cNvSpPr>
          <p:nvPr>
            <p:ph idx="1"/>
          </p:nvPr>
        </p:nvSpPr>
        <p:spPr/>
        <p:txBody>
          <a:bodyPr>
            <a:normAutofit fontScale="92500"/>
          </a:bodyPr>
          <a:lstStyle/>
          <a:p>
            <a:pPr marL="514350" indent="-514350">
              <a:buFont typeface="+mj-lt"/>
              <a:buAutoNum type="arabicPeriod"/>
            </a:pPr>
            <a:r>
              <a:rPr lang="en-IE" dirty="0" smtClean="0"/>
              <a:t>Disclosure</a:t>
            </a:r>
          </a:p>
          <a:p>
            <a:pPr marL="514350" indent="-514350">
              <a:buFont typeface="+mj-lt"/>
              <a:buAutoNum type="arabicPeriod"/>
            </a:pPr>
            <a:r>
              <a:rPr lang="en-IE" dirty="0" smtClean="0"/>
              <a:t>Assessment</a:t>
            </a:r>
          </a:p>
          <a:p>
            <a:pPr marL="514350" indent="-514350">
              <a:buFont typeface="+mj-lt"/>
              <a:buAutoNum type="arabicPeriod"/>
            </a:pPr>
            <a:r>
              <a:rPr lang="en-IE" dirty="0" smtClean="0"/>
              <a:t>Strategy</a:t>
            </a:r>
          </a:p>
          <a:p>
            <a:pPr marL="514350" indent="-514350">
              <a:buFont typeface="+mj-lt"/>
              <a:buAutoNum type="arabicPeriod"/>
            </a:pPr>
            <a:r>
              <a:rPr lang="en-IE" dirty="0" smtClean="0"/>
              <a:t>Marketing </a:t>
            </a:r>
          </a:p>
          <a:p>
            <a:pPr marL="514350" indent="-514350">
              <a:buFont typeface="+mj-lt"/>
              <a:buAutoNum type="arabicPeriod"/>
            </a:pPr>
            <a:r>
              <a:rPr lang="en-IE" dirty="0" smtClean="0"/>
              <a:t>Negotiation</a:t>
            </a:r>
          </a:p>
          <a:p>
            <a:pPr marL="514350" indent="-514350">
              <a:buNone/>
            </a:pPr>
            <a:endParaRPr lang="en-IE" dirty="0" smtClean="0"/>
          </a:p>
          <a:p>
            <a:pPr marL="0" indent="0">
              <a:buNone/>
            </a:pPr>
            <a:r>
              <a:rPr lang="en-IE" dirty="0" smtClean="0"/>
              <a:t>My  view is somewhat different!  It is not about technology but Innovation, and technology marketing is no different to marketing any product or service.</a:t>
            </a:r>
            <a:endParaRPr lang="en-IE" dirty="0" smtClean="0"/>
          </a:p>
          <a:p>
            <a:pPr marL="514350" indent="-514350">
              <a:buNone/>
            </a:pPr>
            <a:r>
              <a:rPr lang="en-IE" dirty="0" smtClean="0"/>
              <a:t>Ukraine needs a more market application approach, Why?</a:t>
            </a:r>
            <a:endParaRPr lang="en-IE"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80696"/>
          </a:xfrm>
        </p:spPr>
        <p:txBody>
          <a:bodyPr>
            <a:normAutofit fontScale="90000"/>
          </a:bodyPr>
          <a:lstStyle/>
          <a:p>
            <a:r>
              <a:rPr lang="en-IE" dirty="0" smtClean="0"/>
              <a:t>Ukrainian Situation</a:t>
            </a:r>
            <a:endParaRPr lang="en-IE" dirty="0"/>
          </a:p>
        </p:txBody>
      </p:sp>
      <p:sp>
        <p:nvSpPr>
          <p:cNvPr id="3" name="Content Placeholder 2"/>
          <p:cNvSpPr>
            <a:spLocks noGrp="1"/>
          </p:cNvSpPr>
          <p:nvPr>
            <p:ph idx="1"/>
          </p:nvPr>
        </p:nvSpPr>
        <p:spPr>
          <a:xfrm>
            <a:off x="457200" y="1772816"/>
            <a:ext cx="8229600" cy="4353347"/>
          </a:xfrm>
        </p:spPr>
        <p:txBody>
          <a:bodyPr>
            <a:normAutofit fontScale="85000" lnSpcReduction="20000"/>
          </a:bodyPr>
          <a:lstStyle/>
          <a:p>
            <a:r>
              <a:rPr lang="en-IE" sz="2400" dirty="0" smtClean="0"/>
              <a:t>Very Inventive not very innovative;</a:t>
            </a:r>
          </a:p>
          <a:p>
            <a:r>
              <a:rPr lang="en-IE" sz="2400" dirty="0" smtClean="0"/>
              <a:t>1404 organisations engaged in R&amp;D, 179,000 researchers;</a:t>
            </a:r>
          </a:p>
          <a:p>
            <a:r>
              <a:rPr lang="en-IE" sz="2400" dirty="0" smtClean="0"/>
              <a:t>There is a lack not only of a market focus but a dearth of commercial management skills within both the research and enterprise communities </a:t>
            </a:r>
          </a:p>
          <a:p>
            <a:r>
              <a:rPr lang="en-IE" sz="2400" dirty="0" smtClean="0"/>
              <a:t>250,000 research papers 6,000 patent </a:t>
            </a:r>
            <a:r>
              <a:rPr lang="en-IE" sz="2400" dirty="0" smtClean="0"/>
              <a:t>filings, 30k active patents, </a:t>
            </a:r>
            <a:r>
              <a:rPr lang="en-IE" sz="2400" dirty="0" smtClean="0"/>
              <a:t>(&lt; 100 </a:t>
            </a:r>
            <a:r>
              <a:rPr lang="en-IE" sz="2400" dirty="0" err="1" smtClean="0"/>
              <a:t>PCTs</a:t>
            </a:r>
            <a:r>
              <a:rPr lang="en-IE" sz="2400" dirty="0" smtClean="0"/>
              <a:t> &lt; 80 foreign filings) </a:t>
            </a:r>
          </a:p>
          <a:p>
            <a:r>
              <a:rPr lang="en-IE" sz="2400" dirty="0" smtClean="0"/>
              <a:t>What proportion leading to commercial products? </a:t>
            </a:r>
            <a:r>
              <a:rPr lang="en-IE" sz="2400" dirty="0" smtClean="0"/>
              <a:t>Very few! (5%0 Why? Lack of demand? I doubt it. Perhaps the technology is not innovative and is inappropriate!</a:t>
            </a:r>
            <a:endParaRPr lang="en-IE" sz="2400" dirty="0" smtClean="0"/>
          </a:p>
          <a:p>
            <a:r>
              <a:rPr lang="en-IE" sz="2400" dirty="0" smtClean="0"/>
              <a:t>Internationally only two products for every 3,000 patents are launched and only one in every 5,000 is successful!</a:t>
            </a:r>
          </a:p>
          <a:p>
            <a:r>
              <a:rPr lang="en-IE" sz="2400" dirty="0" smtClean="0"/>
              <a:t>“There are around 1.5 million patents in effect and in force in this country, and of those maybe 3,000 are commercially viable” </a:t>
            </a:r>
            <a:r>
              <a:rPr lang="en-IE" sz="1600" dirty="0" smtClean="0"/>
              <a:t>(Richard </a:t>
            </a:r>
            <a:r>
              <a:rPr lang="en-IE" sz="1600" dirty="0" err="1" smtClean="0"/>
              <a:t>Maulsby</a:t>
            </a:r>
            <a:r>
              <a:rPr lang="en-IE" sz="1600" dirty="0" smtClean="0"/>
              <a:t>, Director of the Office of Public Affairs for the U.S. Patents &amp; Trademark Office Business Week November 10, 2005)</a:t>
            </a:r>
            <a:endParaRPr lang="en-IE" sz="2400" dirty="0" smtClean="0"/>
          </a:p>
          <a:p>
            <a:endParaRPr lang="en-IE" dirty="0" smtClean="0"/>
          </a:p>
          <a:p>
            <a:endParaRPr lang="en-IE" sz="2800" dirty="0" smtClean="0"/>
          </a:p>
          <a:p>
            <a:endParaRPr lang="en-IE" dirty="0"/>
          </a:p>
        </p:txBody>
      </p:sp>
      <p:sp>
        <p:nvSpPr>
          <p:cNvPr id="4" name="Slide Number Placeholder 3"/>
          <p:cNvSpPr>
            <a:spLocks noGrp="1"/>
          </p:cNvSpPr>
          <p:nvPr>
            <p:ph type="sldNum" sz="quarter" idx="12"/>
          </p:nvPr>
        </p:nvSpPr>
        <p:spPr/>
        <p:txBody>
          <a:bodyPr/>
          <a:lstStyle/>
          <a:p>
            <a:fld id="{994E6CC6-DACB-46CF-B5B5-76CBA49BB16F}" type="slidenum">
              <a:rPr lang="el-GR" smtClean="0"/>
              <a:pPr/>
              <a:t>6</a:t>
            </a:fld>
            <a:endParaRPr lang="el-G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Innovation</a:t>
            </a:r>
            <a:endParaRPr lang="en-IE" dirty="0"/>
          </a:p>
        </p:txBody>
      </p:sp>
      <p:sp>
        <p:nvSpPr>
          <p:cNvPr id="3" name="Content Placeholder 2"/>
          <p:cNvSpPr>
            <a:spLocks noGrp="1"/>
          </p:cNvSpPr>
          <p:nvPr>
            <p:ph idx="1"/>
          </p:nvPr>
        </p:nvSpPr>
        <p:spPr/>
        <p:txBody>
          <a:bodyPr>
            <a:normAutofit/>
          </a:bodyPr>
          <a:lstStyle/>
          <a:p>
            <a:pPr lvl="1"/>
            <a:r>
              <a:rPr lang="en-IE" dirty="0" smtClean="0"/>
              <a:t>Innovation means the Commercial Exploitation of New Technologies, Processes and Ideas</a:t>
            </a:r>
          </a:p>
          <a:p>
            <a:pPr lvl="1"/>
            <a:r>
              <a:rPr lang="en-IE" dirty="0" smtClean="0"/>
              <a:t>Evidence that Technology is being developed (Patents)</a:t>
            </a:r>
          </a:p>
          <a:p>
            <a:pPr lvl="1"/>
            <a:r>
              <a:rPr lang="en-IE" dirty="0" smtClean="0"/>
              <a:t>Obvious capacity for research </a:t>
            </a:r>
            <a:r>
              <a:rPr lang="en-IE" dirty="0" smtClean="0"/>
              <a:t>(researchers &amp; institutions</a:t>
            </a:r>
            <a:r>
              <a:rPr lang="en-IE" dirty="0" smtClean="0"/>
              <a:t>)</a:t>
            </a:r>
          </a:p>
          <a:p>
            <a:pPr lvl="1"/>
            <a:r>
              <a:rPr lang="en-IE" dirty="0" smtClean="0"/>
              <a:t>This however is not transferring into enterprise applications</a:t>
            </a:r>
          </a:p>
          <a:p>
            <a:pPr lvl="1"/>
            <a:r>
              <a:rPr lang="en-IE" dirty="0" smtClean="0"/>
              <a:t>Can emerge in any aspect of the Value Chain</a:t>
            </a:r>
          </a:p>
          <a:p>
            <a:pPr>
              <a:buNone/>
            </a:pPr>
            <a:endParaRPr lang="en-I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Impediments</a:t>
            </a:r>
            <a:endParaRPr lang="en-IE" dirty="0"/>
          </a:p>
        </p:txBody>
      </p:sp>
      <p:sp>
        <p:nvSpPr>
          <p:cNvPr id="3" name="Content Placeholder 2"/>
          <p:cNvSpPr>
            <a:spLocks noGrp="1"/>
          </p:cNvSpPr>
          <p:nvPr>
            <p:ph idx="1"/>
          </p:nvPr>
        </p:nvSpPr>
        <p:spPr/>
        <p:txBody>
          <a:bodyPr>
            <a:normAutofit/>
          </a:bodyPr>
          <a:lstStyle/>
          <a:p>
            <a:r>
              <a:rPr lang="en-IE" dirty="0" smtClean="0"/>
              <a:t>Lack of market awareness and focus in the research process;</a:t>
            </a:r>
          </a:p>
          <a:p>
            <a:r>
              <a:rPr lang="en-IE" dirty="0" smtClean="0"/>
              <a:t>Major disconnect between research and enterprise communities or understanding of each others needs</a:t>
            </a:r>
          </a:p>
          <a:p>
            <a:r>
              <a:rPr lang="en-IE" dirty="0" smtClean="0"/>
              <a:t>Poor commercial realisation skills in general in both communities;</a:t>
            </a:r>
          </a:p>
          <a:p>
            <a:r>
              <a:rPr lang="en-IE" dirty="0" smtClean="0"/>
              <a:t>No support infrastructures, services or funding;</a:t>
            </a:r>
          </a:p>
          <a:p>
            <a:r>
              <a:rPr lang="en-IE" dirty="0" smtClean="0"/>
              <a:t>Poor innovation policy and over regulation.</a:t>
            </a:r>
          </a:p>
          <a:p>
            <a:endParaRPr lang="en-IE"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Requirements</a:t>
            </a:r>
            <a:endParaRPr lang="en-IE" dirty="0"/>
          </a:p>
        </p:txBody>
      </p:sp>
      <p:sp>
        <p:nvSpPr>
          <p:cNvPr id="3" name="Content Placeholder 2"/>
          <p:cNvSpPr>
            <a:spLocks noGrp="1"/>
          </p:cNvSpPr>
          <p:nvPr>
            <p:ph idx="1"/>
          </p:nvPr>
        </p:nvSpPr>
        <p:spPr/>
        <p:txBody>
          <a:bodyPr>
            <a:normAutofit lnSpcReduction="10000"/>
          </a:bodyPr>
          <a:lstStyle/>
          <a:p>
            <a:r>
              <a:rPr lang="en-IE" dirty="0" smtClean="0"/>
              <a:t>Improve the “incubation” of Innovation potential,</a:t>
            </a:r>
          </a:p>
          <a:p>
            <a:pPr lvl="1"/>
            <a:r>
              <a:rPr lang="en-IE" dirty="0" smtClean="0"/>
              <a:t> this means building the capacity of research organisations to transfer technology into real commercial projects either through licensing or new enterprise creation through an incubation approach;</a:t>
            </a:r>
          </a:p>
          <a:p>
            <a:r>
              <a:rPr lang="en-IE" dirty="0" smtClean="0"/>
              <a:t>Foster  direct relationships between the research community and the enterprises and potential entrepreneurs that will exploit innovation in the marketplace,</a:t>
            </a:r>
          </a:p>
          <a:p>
            <a:pPr lvl="1"/>
            <a:r>
              <a:rPr lang="en-IE" dirty="0" smtClean="0"/>
              <a:t>Create measures which engage the research community with the enterprise </a:t>
            </a:r>
            <a:r>
              <a:rPr lang="en-IE" dirty="0" smtClean="0"/>
              <a:t>sector</a:t>
            </a:r>
            <a:endParaRPr lang="en-IE"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6685</TotalTime>
  <Words>1430</Words>
  <Application>Microsoft Office PowerPoint</Application>
  <PresentationFormat>On-screen Show (4:3)</PresentationFormat>
  <Paragraphs>190</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Flow</vt:lpstr>
      <vt:lpstr>IP Commercialisation </vt:lpstr>
      <vt:lpstr>InnoEnterprise Project</vt:lpstr>
      <vt:lpstr>Outcomes Expected</vt:lpstr>
      <vt:lpstr>Commercialising Technology</vt:lpstr>
      <vt:lpstr>Typical Recommended Process</vt:lpstr>
      <vt:lpstr>Ukrainian Situation</vt:lpstr>
      <vt:lpstr>Innovation</vt:lpstr>
      <vt:lpstr>Impediments</vt:lpstr>
      <vt:lpstr>Requirements</vt:lpstr>
      <vt:lpstr>What is required</vt:lpstr>
      <vt:lpstr>Marketing</vt:lpstr>
      <vt:lpstr>A Process Methodology</vt:lpstr>
      <vt:lpstr>What about existing Technologies</vt:lpstr>
      <vt:lpstr>Process Methodology (Spin-Outs &amp; Start-Ups )</vt:lpstr>
      <vt:lpstr>Pre-Research Analysis (55 man days)</vt:lpstr>
      <vt:lpstr>Research Review Ongoing (20 man days)</vt:lpstr>
      <vt:lpstr>Feasibility Study &amp; Business Planning (137 Man days)</vt:lpstr>
      <vt:lpstr>Feasibility Study &amp; Business Planning</vt:lpstr>
      <vt:lpstr>Business Plan</vt:lpstr>
      <vt:lpstr>Resource Acquisition</vt:lpstr>
      <vt:lpstr>Implementation (? Man days)</vt:lpstr>
      <vt:lpstr>Thank You</vt:lpstr>
    </vt:vector>
  </TitlesOfParts>
  <Company>- -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 to knowledge based and innovative enterprises and technology transfer to business in Ukrane</dc:title>
  <dc:creator>leif</dc:creator>
  <cp:lastModifiedBy>Declan G. Carroll</cp:lastModifiedBy>
  <cp:revision>42</cp:revision>
  <dcterms:created xsi:type="dcterms:W3CDTF">2009-09-15T16:58:57Z</dcterms:created>
  <dcterms:modified xsi:type="dcterms:W3CDTF">2011-03-28T10:24:58Z</dcterms:modified>
</cp:coreProperties>
</file>